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0" r:id="rId1"/>
  </p:sldMasterIdLst>
  <p:notesMasterIdLst>
    <p:notesMasterId r:id="rId16"/>
  </p:notesMasterIdLst>
  <p:sldIdLst>
    <p:sldId id="268" r:id="rId2"/>
    <p:sldId id="256" r:id="rId3"/>
    <p:sldId id="257" r:id="rId4"/>
    <p:sldId id="258" r:id="rId5"/>
    <p:sldId id="259" r:id="rId6"/>
    <p:sldId id="260" r:id="rId7"/>
    <p:sldId id="261" r:id="rId8"/>
    <p:sldId id="262" r:id="rId9"/>
    <p:sldId id="263" r:id="rId10"/>
    <p:sldId id="264" r:id="rId11"/>
    <p:sldId id="265" r:id="rId12"/>
    <p:sldId id="266" r:id="rId13"/>
    <p:sldId id="267" r:id="rId14"/>
    <p:sldId id="269" r:id="rId15"/>
  </p:sldIdLst>
  <p:sldSz cx="9144000" cy="6858000" type="screen4x3"/>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686D62-E772-45D2-8946-F30A6CED7000}" type="datetimeFigureOut">
              <a:rPr lang="lt-LT" smtClean="0"/>
              <a:t>2016.02.17</a:t>
            </a:fld>
            <a:endParaRPr lang="lt-LT"/>
          </a:p>
        </p:txBody>
      </p:sp>
      <p:sp>
        <p:nvSpPr>
          <p:cNvPr id="4" name="Skaidrės vaizdo vietos rezervavimo ženkla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lt-LT"/>
          </a:p>
        </p:txBody>
      </p:sp>
      <p:sp>
        <p:nvSpPr>
          <p:cNvPr id="5" name="Pastabų vietos rezervavimo ženkl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6" name="Poraštės vietos rezervavimo ženklas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lt-LT"/>
          </a:p>
        </p:txBody>
      </p:sp>
      <p:sp>
        <p:nvSpPr>
          <p:cNvPr id="7" name="Skaidrės numerio vietos rezervavimo ženklas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5EF622-C448-455F-AF3D-6788F6A91A57}" type="slidenum">
              <a:rPr lang="lt-LT" smtClean="0"/>
              <a:t>‹#›</a:t>
            </a:fld>
            <a:endParaRPr lang="lt-LT"/>
          </a:p>
        </p:txBody>
      </p:sp>
    </p:spTree>
    <p:extLst>
      <p:ext uri="{BB962C8B-B14F-4D97-AF65-F5344CB8AC3E}">
        <p14:creationId xmlns:p14="http://schemas.microsoft.com/office/powerpoint/2010/main" val="1174175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945EF622-C448-455F-AF3D-6788F6A91A57}" type="slidenum">
              <a:rPr lang="lt-LT" smtClean="0"/>
              <a:t>3</a:t>
            </a:fld>
            <a:endParaRPr lang="lt-LT"/>
          </a:p>
        </p:txBody>
      </p:sp>
    </p:spTree>
    <p:extLst>
      <p:ext uri="{BB962C8B-B14F-4D97-AF65-F5344CB8AC3E}">
        <p14:creationId xmlns:p14="http://schemas.microsoft.com/office/powerpoint/2010/main" val="1374991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945EF622-C448-455F-AF3D-6788F6A91A57}" type="slidenum">
              <a:rPr lang="lt-LT" smtClean="0"/>
              <a:t>4</a:t>
            </a:fld>
            <a:endParaRPr lang="lt-LT"/>
          </a:p>
        </p:txBody>
      </p:sp>
    </p:spTree>
    <p:extLst>
      <p:ext uri="{BB962C8B-B14F-4D97-AF65-F5344CB8AC3E}">
        <p14:creationId xmlns:p14="http://schemas.microsoft.com/office/powerpoint/2010/main" val="2645150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3E3209C7-D49C-4F59-BC34-CB6AF5B56BBE}" type="datetimeFigureOut">
              <a:rPr lang="lt-LT" smtClean="0"/>
              <a:pPr/>
              <a:t>2016.02.17</a:t>
            </a:fld>
            <a:endParaRPr lang="lt-LT"/>
          </a:p>
        </p:txBody>
      </p:sp>
      <p:sp>
        <p:nvSpPr>
          <p:cNvPr id="2" name="Footer Placeholder 1"/>
          <p:cNvSpPr>
            <a:spLocks noGrp="1"/>
          </p:cNvSpPr>
          <p:nvPr>
            <p:ph type="ftr" sz="quarter" idx="11"/>
          </p:nvPr>
        </p:nvSpPr>
        <p:spPr/>
        <p:txBody>
          <a:bodyPr/>
          <a:lstStyle/>
          <a:p>
            <a:endParaRPr lang="lt-LT"/>
          </a:p>
        </p:txBody>
      </p:sp>
      <p:sp>
        <p:nvSpPr>
          <p:cNvPr id="15" name="Slide Number Placeholder 14"/>
          <p:cNvSpPr>
            <a:spLocks noGrp="1"/>
          </p:cNvSpPr>
          <p:nvPr>
            <p:ph type="sldNum" sz="quarter" idx="12"/>
          </p:nvPr>
        </p:nvSpPr>
        <p:spPr>
          <a:xfrm>
            <a:off x="8229600" y="6473952"/>
            <a:ext cx="758952" cy="246888"/>
          </a:xfrm>
        </p:spPr>
        <p:txBody>
          <a:bodyPr/>
          <a:lstStyle/>
          <a:p>
            <a:fld id="{46FBEDDB-FF35-4B5F-B3A3-90CB6B513B62}" type="slidenum">
              <a:rPr lang="lt-LT" smtClean="0"/>
              <a:pPr/>
              <a:t>‹#›</a:t>
            </a:fld>
            <a:endParaRPr lang="lt-L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E3209C7-D49C-4F59-BC34-CB6AF5B56BBE}" type="datetimeFigureOut">
              <a:rPr lang="lt-LT" smtClean="0"/>
              <a:pPr/>
              <a:t>2016.02.17</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6FBEDDB-FF35-4B5F-B3A3-90CB6B513B62}" type="slidenum">
              <a:rPr lang="lt-LT" smtClean="0"/>
              <a:pPr/>
              <a:t>‹#›</a:t>
            </a:fld>
            <a:endParaRPr lang="lt-L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E3209C7-D49C-4F59-BC34-CB6AF5B56BBE}" type="datetimeFigureOut">
              <a:rPr lang="lt-LT" smtClean="0"/>
              <a:pPr/>
              <a:t>2016.02.17</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6FBEDDB-FF35-4B5F-B3A3-90CB6B513B62}" type="slidenum">
              <a:rPr lang="lt-LT" smtClean="0"/>
              <a:pPr/>
              <a:t>‹#›</a:t>
            </a:fld>
            <a:endParaRPr lang="lt-L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3E3209C7-D49C-4F59-BC34-CB6AF5B56BBE}" type="datetimeFigureOut">
              <a:rPr lang="lt-LT" smtClean="0"/>
              <a:pPr/>
              <a:t>2016.02.17</a:t>
            </a:fld>
            <a:endParaRPr lang="lt-LT"/>
          </a:p>
        </p:txBody>
      </p:sp>
      <p:sp>
        <p:nvSpPr>
          <p:cNvPr id="19" name="Footer Placeholder 18"/>
          <p:cNvSpPr>
            <a:spLocks noGrp="1"/>
          </p:cNvSpPr>
          <p:nvPr>
            <p:ph type="ftr" sz="quarter" idx="11"/>
          </p:nvPr>
        </p:nvSpPr>
        <p:spPr>
          <a:xfrm>
            <a:off x="3581400" y="76200"/>
            <a:ext cx="2895600" cy="288925"/>
          </a:xfrm>
        </p:spPr>
        <p:txBody>
          <a:bodyPr/>
          <a:lstStyle/>
          <a:p>
            <a:endParaRPr lang="lt-LT"/>
          </a:p>
        </p:txBody>
      </p:sp>
      <p:sp>
        <p:nvSpPr>
          <p:cNvPr id="16" name="Slide Number Placeholder 15"/>
          <p:cNvSpPr>
            <a:spLocks noGrp="1"/>
          </p:cNvSpPr>
          <p:nvPr>
            <p:ph type="sldNum" sz="quarter" idx="12"/>
          </p:nvPr>
        </p:nvSpPr>
        <p:spPr>
          <a:xfrm>
            <a:off x="8229600" y="6473952"/>
            <a:ext cx="758952" cy="246888"/>
          </a:xfrm>
        </p:spPr>
        <p:txBody>
          <a:bodyPr/>
          <a:lstStyle/>
          <a:p>
            <a:fld id="{46FBEDDB-FF35-4B5F-B3A3-90CB6B513B62}" type="slidenum">
              <a:rPr lang="lt-LT" smtClean="0"/>
              <a:pPr/>
              <a:t>‹#›</a:t>
            </a:fld>
            <a:endParaRPr lang="lt-L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3E3209C7-D49C-4F59-BC34-CB6AF5B56BBE}" type="datetimeFigureOut">
              <a:rPr lang="lt-LT" smtClean="0"/>
              <a:pPr/>
              <a:t>2016.02.17</a:t>
            </a:fld>
            <a:endParaRPr lang="lt-LT"/>
          </a:p>
        </p:txBody>
      </p:sp>
      <p:sp>
        <p:nvSpPr>
          <p:cNvPr id="11" name="Footer Placeholder 10"/>
          <p:cNvSpPr>
            <a:spLocks noGrp="1"/>
          </p:cNvSpPr>
          <p:nvPr>
            <p:ph type="ftr" sz="quarter" idx="11"/>
          </p:nvPr>
        </p:nvSpPr>
        <p:spPr/>
        <p:txBody>
          <a:bodyPr/>
          <a:lstStyle/>
          <a:p>
            <a:endParaRPr lang="lt-LT"/>
          </a:p>
        </p:txBody>
      </p:sp>
      <p:sp>
        <p:nvSpPr>
          <p:cNvPr id="16" name="Slide Number Placeholder 15"/>
          <p:cNvSpPr>
            <a:spLocks noGrp="1"/>
          </p:cNvSpPr>
          <p:nvPr>
            <p:ph type="sldNum" sz="quarter" idx="12"/>
          </p:nvPr>
        </p:nvSpPr>
        <p:spPr/>
        <p:txBody>
          <a:bodyPr/>
          <a:lstStyle/>
          <a:p>
            <a:fld id="{46FBEDDB-FF35-4B5F-B3A3-90CB6B513B62}" type="slidenum">
              <a:rPr lang="lt-LT" smtClean="0"/>
              <a:pPr/>
              <a:t>‹#›</a:t>
            </a:fld>
            <a:endParaRPr lang="lt-LT"/>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3E3209C7-D49C-4F59-BC34-CB6AF5B56BBE}" type="datetimeFigureOut">
              <a:rPr lang="lt-LT" smtClean="0"/>
              <a:pPr/>
              <a:t>2016.02.17</a:t>
            </a:fld>
            <a:endParaRPr lang="lt-LT"/>
          </a:p>
        </p:txBody>
      </p:sp>
      <p:sp>
        <p:nvSpPr>
          <p:cNvPr id="10" name="Footer Placeholder 9"/>
          <p:cNvSpPr>
            <a:spLocks noGrp="1"/>
          </p:cNvSpPr>
          <p:nvPr>
            <p:ph type="ftr" sz="quarter" idx="11"/>
          </p:nvPr>
        </p:nvSpPr>
        <p:spPr/>
        <p:txBody>
          <a:bodyPr/>
          <a:lstStyle/>
          <a:p>
            <a:endParaRPr lang="lt-LT"/>
          </a:p>
        </p:txBody>
      </p:sp>
      <p:sp>
        <p:nvSpPr>
          <p:cNvPr id="31" name="Slide Number Placeholder 30"/>
          <p:cNvSpPr>
            <a:spLocks noGrp="1"/>
          </p:cNvSpPr>
          <p:nvPr>
            <p:ph type="sldNum" sz="quarter" idx="12"/>
          </p:nvPr>
        </p:nvSpPr>
        <p:spPr/>
        <p:txBody>
          <a:bodyPr/>
          <a:lstStyle/>
          <a:p>
            <a:fld id="{46FBEDDB-FF35-4B5F-B3A3-90CB6B513B62}" type="slidenum">
              <a:rPr lang="lt-LT" smtClean="0"/>
              <a:pPr/>
              <a:t>‹#›</a:t>
            </a:fld>
            <a:endParaRPr lang="lt-L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3E3209C7-D49C-4F59-BC34-CB6AF5B56BBE}" type="datetimeFigureOut">
              <a:rPr lang="lt-LT" smtClean="0"/>
              <a:pPr/>
              <a:t>2016.02.17</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a:xfrm>
            <a:off x="8229600" y="6477000"/>
            <a:ext cx="762000" cy="246888"/>
          </a:xfrm>
        </p:spPr>
        <p:txBody>
          <a:bodyPr/>
          <a:lstStyle/>
          <a:p>
            <a:fld id="{46FBEDDB-FF35-4B5F-B3A3-90CB6B513B62}" type="slidenum">
              <a:rPr lang="lt-LT" smtClean="0"/>
              <a:pPr/>
              <a:t>‹#›</a:t>
            </a:fld>
            <a:endParaRPr lang="lt-LT"/>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3E3209C7-D49C-4F59-BC34-CB6AF5B56BBE}" type="datetimeFigureOut">
              <a:rPr lang="lt-LT" smtClean="0"/>
              <a:pPr/>
              <a:t>2016.02.17</a:t>
            </a:fld>
            <a:endParaRPr lang="lt-LT"/>
          </a:p>
        </p:txBody>
      </p:sp>
      <p:sp>
        <p:nvSpPr>
          <p:cNvPr id="21" name="Footer Placeholder 20"/>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6FBEDDB-FF35-4B5F-B3A3-90CB6B513B62}" type="slidenum">
              <a:rPr lang="lt-LT" smtClean="0"/>
              <a:pPr/>
              <a:t>‹#›</a:t>
            </a:fld>
            <a:endParaRPr lang="lt-L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E3209C7-D49C-4F59-BC34-CB6AF5B56BBE}" type="datetimeFigureOut">
              <a:rPr lang="lt-LT" smtClean="0"/>
              <a:pPr/>
              <a:t>2016.02.17</a:t>
            </a:fld>
            <a:endParaRPr lang="lt-LT"/>
          </a:p>
        </p:txBody>
      </p:sp>
      <p:sp>
        <p:nvSpPr>
          <p:cNvPr id="24" name="Footer Placeholder 23"/>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46FBEDDB-FF35-4B5F-B3A3-90CB6B513B62}" type="slidenum">
              <a:rPr lang="lt-LT" smtClean="0"/>
              <a:pPr/>
              <a:t>‹#›</a:t>
            </a:fld>
            <a:endParaRPr lang="lt-L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3E3209C7-D49C-4F59-BC34-CB6AF5B56BBE}" type="datetimeFigureOut">
              <a:rPr lang="lt-LT" smtClean="0"/>
              <a:pPr/>
              <a:t>2016.02.17</a:t>
            </a:fld>
            <a:endParaRPr lang="lt-LT"/>
          </a:p>
        </p:txBody>
      </p:sp>
      <p:sp>
        <p:nvSpPr>
          <p:cNvPr id="29" name="Footer Placeholder 28"/>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46FBEDDB-FF35-4B5F-B3A3-90CB6B513B62}" type="slidenum">
              <a:rPr lang="lt-LT" smtClean="0"/>
              <a:pPr/>
              <a:t>‹#›</a:t>
            </a:fld>
            <a:endParaRPr lang="lt-L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3E3209C7-D49C-4F59-BC34-CB6AF5B56BBE}" type="datetimeFigureOut">
              <a:rPr lang="lt-LT" smtClean="0"/>
              <a:pPr/>
              <a:t>2016.02.17</a:t>
            </a:fld>
            <a:endParaRPr lang="lt-LT"/>
          </a:p>
        </p:txBody>
      </p:sp>
      <p:sp>
        <p:nvSpPr>
          <p:cNvPr id="5" name="Footer Placeholder 4"/>
          <p:cNvSpPr>
            <a:spLocks noGrp="1"/>
          </p:cNvSpPr>
          <p:nvPr>
            <p:ph type="ftr" sz="quarter" idx="11"/>
          </p:nvPr>
        </p:nvSpPr>
        <p:spPr/>
        <p:txBody>
          <a:bodyPr/>
          <a:lstStyle/>
          <a:p>
            <a:endParaRPr lang="lt-LT"/>
          </a:p>
        </p:txBody>
      </p:sp>
      <p:sp>
        <p:nvSpPr>
          <p:cNvPr id="31" name="Slide Number Placeholder 30"/>
          <p:cNvSpPr>
            <a:spLocks noGrp="1"/>
          </p:cNvSpPr>
          <p:nvPr>
            <p:ph type="sldNum" sz="quarter" idx="12"/>
          </p:nvPr>
        </p:nvSpPr>
        <p:spPr/>
        <p:txBody>
          <a:bodyPr/>
          <a:lstStyle/>
          <a:p>
            <a:fld id="{46FBEDDB-FF35-4B5F-B3A3-90CB6B513B62}" type="slidenum">
              <a:rPr lang="lt-LT" smtClean="0"/>
              <a:pPr/>
              <a:t>‹#›</a:t>
            </a:fld>
            <a:endParaRPr lang="lt-LT"/>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3E3209C7-D49C-4F59-BC34-CB6AF5B56BBE}" type="datetimeFigureOut">
              <a:rPr lang="lt-LT" smtClean="0"/>
              <a:pPr/>
              <a:t>2016.02.17</a:t>
            </a:fld>
            <a:endParaRPr lang="lt-LT"/>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lt-LT"/>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46FBEDDB-FF35-4B5F-B3A3-90CB6B513B62}" type="slidenum">
              <a:rPr lang="lt-LT" smtClean="0"/>
              <a:pPr/>
              <a:t>‹#›</a:t>
            </a:fld>
            <a:endParaRPr lang="lt-LT"/>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6.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6.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6.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6.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9.xml"/><Relationship Id="rId7" Type="http://schemas.openxmlformats.org/officeDocument/2006/relationships/image" Target="../media/image5.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6.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6.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4581129"/>
            <a:ext cx="8458200" cy="1494658"/>
          </a:xfrm>
        </p:spPr>
        <p:txBody>
          <a:bodyPr>
            <a:normAutofit/>
          </a:bodyPr>
          <a:lstStyle/>
          <a:p>
            <a:pPr algn="ctr"/>
            <a:r>
              <a:rPr lang="en-US" sz="4400" dirty="0" smtClean="0"/>
              <a:t>THE IRON WOLF</a:t>
            </a:r>
            <a:endParaRPr lang="lt-LT" sz="4400" dirty="0"/>
          </a:p>
        </p:txBody>
      </p:sp>
      <p:sp>
        <p:nvSpPr>
          <p:cNvPr id="3" name="Subtitle 2"/>
          <p:cNvSpPr>
            <a:spLocks noGrp="1"/>
          </p:cNvSpPr>
          <p:nvPr>
            <p:ph type="subTitle" idx="1"/>
          </p:nvPr>
        </p:nvSpPr>
        <p:spPr>
          <a:xfrm>
            <a:off x="381000" y="2204864"/>
            <a:ext cx="8458200" cy="2160240"/>
          </a:xfrm>
        </p:spPr>
        <p:txBody>
          <a:bodyPr>
            <a:noAutofit/>
          </a:bodyPr>
          <a:lstStyle/>
          <a:p>
            <a:pPr algn="ctr"/>
            <a:r>
              <a:rPr lang="en-US" sz="3200" b="1" dirty="0" smtClean="0">
                <a:latin typeface="Lucida Calligraphy" pitchFamily="66" charset="0"/>
              </a:rPr>
              <a:t>The legend about the foundation of VILNIUS,</a:t>
            </a:r>
            <a:endParaRPr lang="lt-LT" sz="3200" b="1" dirty="0" smtClean="0">
              <a:latin typeface="Lucida Calligraphy" pitchFamily="66" charset="0"/>
            </a:endParaRPr>
          </a:p>
          <a:p>
            <a:pPr algn="ctr"/>
            <a:r>
              <a:rPr lang="en-US" sz="3200" b="1" dirty="0" smtClean="0">
                <a:latin typeface="Lucida Calligraphy" pitchFamily="66" charset="0"/>
              </a:rPr>
              <a:t>the capital city of Lithuania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p:txBody>
          <a:bodyPr>
            <a:normAutofit lnSpcReduction="10000"/>
          </a:bodyPr>
          <a:lstStyle/>
          <a:p>
            <a:r>
              <a:rPr lang="en-US" dirty="0" smtClean="0"/>
              <a:t>When the rays of sunshine set on hills and rivers Duke </a:t>
            </a:r>
            <a:r>
              <a:rPr lang="en-US" dirty="0" err="1" smtClean="0"/>
              <a:t>Gediminas</a:t>
            </a:r>
            <a:r>
              <a:rPr lang="en-US" dirty="0" smtClean="0"/>
              <a:t> awoke from his sleep as well. He recalled his dream and told his companions about it. As all Ancient Lithuanians, </a:t>
            </a:r>
            <a:r>
              <a:rPr lang="en-US" dirty="0" err="1" smtClean="0"/>
              <a:t>Gediminas</a:t>
            </a:r>
            <a:r>
              <a:rPr lang="en-US" dirty="0" smtClean="0"/>
              <a:t> also believed in sorcery and dreams. He believed that dreams tell the future and are sent by the Gods to advise or warn. Although none of the noblemen could answer what this sort of dream could mean, somebody from courtiers advised </a:t>
            </a:r>
            <a:r>
              <a:rPr lang="en-US" dirty="0" err="1" smtClean="0"/>
              <a:t>Gediminas</a:t>
            </a:r>
            <a:r>
              <a:rPr lang="en-US" dirty="0" smtClean="0"/>
              <a:t> to call the priest of priests </a:t>
            </a:r>
            <a:r>
              <a:rPr lang="en-US" dirty="0" err="1" smtClean="0"/>
              <a:t>Lizdeika</a:t>
            </a:r>
            <a:r>
              <a:rPr lang="en-US" dirty="0" smtClean="0"/>
              <a:t>, who at that time was known for his wisdom. The duke called for </a:t>
            </a:r>
            <a:r>
              <a:rPr lang="en-US" dirty="0" err="1" smtClean="0"/>
              <a:t>Lizdeika</a:t>
            </a:r>
            <a:r>
              <a:rPr lang="en-US" dirty="0" smtClean="0"/>
              <a:t>. When the priest came, he stood in front of the Duke, listened to his dream and pondered deeply over it. The knights of the Duke surrounded </a:t>
            </a:r>
            <a:r>
              <a:rPr lang="en-US" dirty="0" err="1" smtClean="0"/>
              <a:t>Lizdeika</a:t>
            </a:r>
            <a:r>
              <a:rPr lang="en-US" dirty="0" smtClean="0"/>
              <a:t> and followed every face expression waiting for the elucidation of the dream.</a:t>
            </a:r>
            <a:endParaRPr lang="lt-LT" dirty="0" smtClean="0"/>
          </a:p>
          <a:p>
            <a:endParaRPr lang="lt-LT" dirty="0"/>
          </a:p>
        </p:txBody>
      </p:sp>
      <p:pic>
        <p:nvPicPr>
          <p:cNvPr id="21506" name="Picture 2" descr="http://anomalija.lt/wp-content/uploads/2014/05/magic-card-300x177.jpg"/>
          <p:cNvPicPr>
            <a:picLocks noChangeAspect="1" noChangeArrowheads="1"/>
          </p:cNvPicPr>
          <p:nvPr/>
        </p:nvPicPr>
        <p:blipFill>
          <a:blip r:embed="rId4" cstate="print"/>
          <a:srcRect/>
          <a:stretch>
            <a:fillRect/>
          </a:stretch>
        </p:blipFill>
        <p:spPr bwMode="auto">
          <a:xfrm>
            <a:off x="4211960" y="1916832"/>
            <a:ext cx="3960440" cy="2664296"/>
          </a:xfrm>
          <a:prstGeom prst="rect">
            <a:avLst/>
          </a:prstGeom>
          <a:ln w="88900" cap="sq" cmpd="thickThin">
            <a:solidFill>
              <a:srgbClr val="000000"/>
            </a:solidFill>
            <a:prstDash val="solid"/>
            <a:miter lim="800000"/>
          </a:ln>
          <a:effectLst>
            <a:innerShdw blurRad="76200">
              <a:srgbClr val="000000"/>
            </a:innerShdw>
          </a:effectLst>
        </p:spPr>
      </p:pic>
      <p:pic>
        <p:nvPicPr>
          <p:cNvPr id="4" name="Voice0006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9632" y="5085184"/>
            <a:ext cx="1296144" cy="129614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lt-LT"/>
          </a:p>
        </p:txBody>
      </p:sp>
      <p:sp>
        <p:nvSpPr>
          <p:cNvPr id="6" name="Content Placeholder 5"/>
          <p:cNvSpPr>
            <a:spLocks noGrp="1"/>
          </p:cNvSpPr>
          <p:nvPr>
            <p:ph sz="quarter" idx="4"/>
          </p:nvPr>
        </p:nvSpPr>
        <p:spPr>
          <a:xfrm>
            <a:off x="4648730" y="620688"/>
            <a:ext cx="4288536" cy="5976663"/>
          </a:xfrm>
        </p:spPr>
        <p:txBody>
          <a:bodyPr>
            <a:normAutofit fontScale="85000" lnSpcReduction="10000"/>
          </a:bodyPr>
          <a:lstStyle/>
          <a:p>
            <a:r>
              <a:rPr lang="en-US" dirty="0" smtClean="0"/>
              <a:t>Eventually, </a:t>
            </a:r>
            <a:r>
              <a:rPr lang="en-US" dirty="0" err="1" smtClean="0"/>
              <a:t>Lizdeika</a:t>
            </a:r>
            <a:r>
              <a:rPr lang="en-US" dirty="0" smtClean="0"/>
              <a:t>, with one hand leaning on a staff, which was the symbol of his greatness, the other lifting up to the sky, solemnly spoke:</a:t>
            </a:r>
            <a:endParaRPr lang="lt-LT" dirty="0" smtClean="0"/>
          </a:p>
          <a:p>
            <a:r>
              <a:rPr lang="en-US" dirty="0" smtClean="0"/>
              <a:t>“Mighty Duke! Through this dream the gods revealed their will to you and if you </a:t>
            </a:r>
            <a:r>
              <a:rPr lang="en-US" dirty="0" err="1" smtClean="0"/>
              <a:t>fulfil</a:t>
            </a:r>
            <a:r>
              <a:rPr lang="en-US" dirty="0" smtClean="0"/>
              <a:t> it, honor and glory will await you. The Iron Wolf means that in that spot a sturdy castle and a city has to be built – the capital of the state, and the hundred wolves howling inside the Iron Wolf mean citizens who will bring fame to you and that city throughout the entire world. So you must be obedient to the will of the gods and build there a castle and a city, so the name of the city will glorify Lithuania – our homeland - throughout the ages!”</a:t>
            </a:r>
            <a:endParaRPr lang="lt-LT" dirty="0"/>
          </a:p>
        </p:txBody>
      </p:sp>
      <p:pic>
        <p:nvPicPr>
          <p:cNvPr id="22530" name="Picture 2" descr="http://www.skrastas.lt/galery/_skrastas/2015/10/23/pkfo_daukutienes_paveikslai_09.jpg"/>
          <p:cNvPicPr>
            <a:picLocks noChangeAspect="1" noChangeArrowheads="1"/>
          </p:cNvPicPr>
          <p:nvPr/>
        </p:nvPicPr>
        <p:blipFill>
          <a:blip r:embed="rId4" cstate="print"/>
          <a:srcRect/>
          <a:stretch>
            <a:fillRect/>
          </a:stretch>
        </p:blipFill>
        <p:spPr bwMode="auto">
          <a:xfrm>
            <a:off x="251520" y="260648"/>
            <a:ext cx="4680520" cy="48965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Voice0006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07704" y="5301208"/>
            <a:ext cx="1152128" cy="115212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4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p:txBody>
          <a:bodyPr/>
          <a:lstStyle/>
          <a:p>
            <a:r>
              <a:rPr lang="en-US" sz="1800" dirty="0" smtClean="0"/>
              <a:t>The Duke liked this explanation very much and soon after began building a castle on the hill. The castle was surrounded by a strong stone wall and two hexagon towers. Duke </a:t>
            </a:r>
            <a:r>
              <a:rPr lang="en-US" sz="1800" dirty="0" err="1" smtClean="0"/>
              <a:t>Gediminas</a:t>
            </a:r>
            <a:r>
              <a:rPr lang="en-US" sz="1800" dirty="0" smtClean="0"/>
              <a:t> named the hill </a:t>
            </a:r>
            <a:r>
              <a:rPr lang="en-US" sz="1800" dirty="0" err="1" smtClean="0"/>
              <a:t>Taurakalnis</a:t>
            </a:r>
            <a:r>
              <a:rPr lang="en-US" sz="1800" dirty="0" smtClean="0"/>
              <a:t>. In the valley of the hill another  wooden castle was built and named the Lower Castle (</a:t>
            </a:r>
            <a:r>
              <a:rPr lang="lt-LT" sz="1800" dirty="0" smtClean="0"/>
              <a:t>Žemutinė), or Priests‘ Castle (Krivių). People began cutting down hundred-year-old oaks and limes and building  their houses nearby.</a:t>
            </a:r>
          </a:p>
          <a:p>
            <a:endParaRPr lang="lt-LT" dirty="0"/>
          </a:p>
        </p:txBody>
      </p:sp>
      <p:pic>
        <p:nvPicPr>
          <p:cNvPr id="23554" name="Picture 2" descr="http://metaloforma.lt/image/catalog/Istorija/14a.png"/>
          <p:cNvPicPr>
            <a:picLocks noChangeAspect="1" noChangeArrowheads="1"/>
          </p:cNvPicPr>
          <p:nvPr/>
        </p:nvPicPr>
        <p:blipFill>
          <a:blip r:embed="rId4" cstate="print"/>
          <a:srcRect/>
          <a:stretch>
            <a:fillRect/>
          </a:stretch>
        </p:blipFill>
        <p:spPr bwMode="auto">
          <a:xfrm>
            <a:off x="3347864" y="620688"/>
            <a:ext cx="5616624" cy="4558656"/>
          </a:xfrm>
          <a:prstGeom prst="rect">
            <a:avLst/>
          </a:prstGeom>
          <a:noFill/>
        </p:spPr>
      </p:pic>
      <p:pic>
        <p:nvPicPr>
          <p:cNvPr id="4" name="Voice0006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9632" y="5281914"/>
            <a:ext cx="1224136" cy="122413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81000" y="5013176"/>
            <a:ext cx="5867400" cy="1288392"/>
          </a:xfrm>
        </p:spPr>
        <p:txBody>
          <a:bodyPr>
            <a:noAutofit/>
          </a:bodyPr>
          <a:lstStyle/>
          <a:p>
            <a:pPr algn="ctr"/>
            <a:r>
              <a:rPr lang="lt-LT" sz="1600" b="1" dirty="0" smtClean="0"/>
              <a:t>That‘s how the city was founded and named Vilnius after the river Vilnia. Later on Gediminas moved from Trakai to Vilnius which became the capital of Lithuania.</a:t>
            </a:r>
          </a:p>
          <a:p>
            <a:pPr algn="ctr"/>
            <a:r>
              <a:rPr lang="lt-LT" sz="1600" b="1" dirty="0" smtClean="0"/>
              <a:t>Since then the Duke commanded Lizdeika to call himself Radvila due to his excellence in dreams explanations. </a:t>
            </a:r>
            <a:endParaRPr lang="lt-LT" sz="1600" b="1" dirty="0"/>
          </a:p>
        </p:txBody>
      </p:sp>
      <p:pic>
        <p:nvPicPr>
          <p:cNvPr id="24578" name="Picture 2" descr="http://alkas.lt/wp-content/uploads/2015/06/Kamarausko_akvarele_Vilniaus-Gedimino-pilis-XVI-amziuje.-Fotografas-Antanas-Luksenas.jpg"/>
          <p:cNvPicPr>
            <a:picLocks noChangeAspect="1" noChangeArrowheads="1"/>
          </p:cNvPicPr>
          <p:nvPr/>
        </p:nvPicPr>
        <p:blipFill>
          <a:blip r:embed="rId4" cstate="print"/>
          <a:srcRect/>
          <a:stretch>
            <a:fillRect/>
          </a:stretch>
        </p:blipFill>
        <p:spPr bwMode="auto">
          <a:xfrm>
            <a:off x="3563888" y="476672"/>
            <a:ext cx="5040560" cy="39265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Voice0006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76256" y="4941168"/>
            <a:ext cx="1224136" cy="122413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lt-LT"/>
          </a:p>
        </p:txBody>
      </p:sp>
      <p:sp>
        <p:nvSpPr>
          <p:cNvPr id="3" name="Title 2"/>
          <p:cNvSpPr>
            <a:spLocks noGrp="1"/>
          </p:cNvSpPr>
          <p:nvPr>
            <p:ph type="title"/>
          </p:nvPr>
        </p:nvSpPr>
        <p:spPr/>
        <p:txBody>
          <a:bodyPr>
            <a:normAutofit/>
          </a:bodyPr>
          <a:lstStyle/>
          <a:p>
            <a:pPr algn="ctr"/>
            <a:r>
              <a:rPr lang="en-US" sz="4800" dirty="0" smtClean="0"/>
              <a:t>Thank you for attention</a:t>
            </a:r>
            <a:endParaRPr lang="lt-LT" sz="4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67494"/>
            <a:ext cx="8229600" cy="641226"/>
          </a:xfrm>
        </p:spPr>
        <p:txBody>
          <a:bodyPr>
            <a:normAutofit/>
          </a:bodyPr>
          <a:lstStyle/>
          <a:p>
            <a:pPr algn="ctr"/>
            <a:r>
              <a:rPr lang="en-US" sz="2800" dirty="0" smtClean="0"/>
              <a:t>The summary of the legend in a </a:t>
            </a:r>
            <a:r>
              <a:rPr lang="en-US" sz="2800" smtClean="0"/>
              <a:t>flow map</a:t>
            </a:r>
            <a:endParaRPr lang="lt-LT" sz="2800" dirty="0"/>
          </a:p>
        </p:txBody>
      </p:sp>
      <p:sp>
        <p:nvSpPr>
          <p:cNvPr id="8" name="Rectangle 7"/>
          <p:cNvSpPr/>
          <p:nvPr/>
        </p:nvSpPr>
        <p:spPr>
          <a:xfrm>
            <a:off x="107504" y="1124744"/>
            <a:ext cx="1944216"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cxnSp>
        <p:nvCxnSpPr>
          <p:cNvPr id="10" name="Straight Arrow Connector 9"/>
          <p:cNvCxnSpPr/>
          <p:nvPr/>
        </p:nvCxnSpPr>
        <p:spPr>
          <a:xfrm>
            <a:off x="2051720" y="1844824"/>
            <a:ext cx="432048"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411760" y="1124744"/>
            <a:ext cx="1944216"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400" dirty="0">
              <a:solidFill>
                <a:schemeClr val="bg1"/>
              </a:solidFill>
            </a:endParaRPr>
          </a:p>
        </p:txBody>
      </p:sp>
      <p:sp>
        <p:nvSpPr>
          <p:cNvPr id="12" name="Rectangle 11"/>
          <p:cNvSpPr/>
          <p:nvPr/>
        </p:nvSpPr>
        <p:spPr>
          <a:xfrm>
            <a:off x="4716016" y="1124744"/>
            <a:ext cx="1944216"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Rectangle 12"/>
          <p:cNvSpPr/>
          <p:nvPr/>
        </p:nvSpPr>
        <p:spPr>
          <a:xfrm>
            <a:off x="7020272" y="1124744"/>
            <a:ext cx="1944216"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4" name="Rectangle 13"/>
          <p:cNvSpPr/>
          <p:nvPr/>
        </p:nvSpPr>
        <p:spPr>
          <a:xfrm>
            <a:off x="107504" y="3068960"/>
            <a:ext cx="1944216"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5" name="Rectangle 14"/>
          <p:cNvSpPr/>
          <p:nvPr/>
        </p:nvSpPr>
        <p:spPr>
          <a:xfrm>
            <a:off x="2483768" y="3068960"/>
            <a:ext cx="1944216"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Rectangle 15"/>
          <p:cNvSpPr/>
          <p:nvPr/>
        </p:nvSpPr>
        <p:spPr>
          <a:xfrm>
            <a:off x="4716016" y="3068960"/>
            <a:ext cx="1944216"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7" name="Rectangle 16"/>
          <p:cNvSpPr/>
          <p:nvPr/>
        </p:nvSpPr>
        <p:spPr>
          <a:xfrm>
            <a:off x="7092280" y="3068960"/>
            <a:ext cx="1944216"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8" name="Rectangle 17"/>
          <p:cNvSpPr/>
          <p:nvPr/>
        </p:nvSpPr>
        <p:spPr>
          <a:xfrm>
            <a:off x="179512" y="4869160"/>
            <a:ext cx="1944216"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Rectangle 18"/>
          <p:cNvSpPr/>
          <p:nvPr/>
        </p:nvSpPr>
        <p:spPr>
          <a:xfrm>
            <a:off x="2483768" y="4869160"/>
            <a:ext cx="1944216"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cxnSp>
        <p:nvCxnSpPr>
          <p:cNvPr id="20" name="Straight Arrow Connector 19"/>
          <p:cNvCxnSpPr/>
          <p:nvPr/>
        </p:nvCxnSpPr>
        <p:spPr>
          <a:xfrm>
            <a:off x="4355976" y="1772816"/>
            <a:ext cx="36004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660232" y="1772816"/>
            <a:ext cx="36004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4" idx="3"/>
            <a:endCxn id="15" idx="1"/>
          </p:cNvCxnSpPr>
          <p:nvPr/>
        </p:nvCxnSpPr>
        <p:spPr>
          <a:xfrm>
            <a:off x="2051720" y="3645024"/>
            <a:ext cx="432048"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051720" y="5373216"/>
            <a:ext cx="432048"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5" idx="3"/>
          </p:cNvCxnSpPr>
          <p:nvPr/>
        </p:nvCxnSpPr>
        <p:spPr>
          <a:xfrm>
            <a:off x="4427984" y="3645024"/>
            <a:ext cx="288032"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6" idx="3"/>
            <a:endCxn id="17" idx="1"/>
          </p:cNvCxnSpPr>
          <p:nvPr/>
        </p:nvCxnSpPr>
        <p:spPr>
          <a:xfrm>
            <a:off x="6660232" y="3609020"/>
            <a:ext cx="432048"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79512" y="1052736"/>
            <a:ext cx="1800200" cy="1384995"/>
          </a:xfrm>
          <a:prstGeom prst="rect">
            <a:avLst/>
          </a:prstGeom>
          <a:noFill/>
        </p:spPr>
        <p:txBody>
          <a:bodyPr wrap="square" rtlCol="0">
            <a:spAutoFit/>
          </a:bodyPr>
          <a:lstStyle/>
          <a:p>
            <a:r>
              <a:rPr lang="en-US" sz="1400" dirty="0" smtClean="0"/>
              <a:t>In Lithuania in the XIII century there were dense oak woods full of </a:t>
            </a:r>
            <a:r>
              <a:rPr lang="en-US" sz="1400" dirty="0" err="1" smtClean="0"/>
              <a:t>aurochses</a:t>
            </a:r>
            <a:r>
              <a:rPr lang="en-US" sz="1400" dirty="0" smtClean="0"/>
              <a:t>, wolves, lynxes, birds.</a:t>
            </a:r>
            <a:endParaRPr lang="lt-LT" sz="1400" dirty="0"/>
          </a:p>
        </p:txBody>
      </p:sp>
      <p:sp>
        <p:nvSpPr>
          <p:cNvPr id="46" name="TextBox 45"/>
          <p:cNvSpPr txBox="1"/>
          <p:nvPr/>
        </p:nvSpPr>
        <p:spPr>
          <a:xfrm>
            <a:off x="2483768" y="1268760"/>
            <a:ext cx="1800200" cy="954107"/>
          </a:xfrm>
          <a:prstGeom prst="rect">
            <a:avLst/>
          </a:prstGeom>
          <a:noFill/>
        </p:spPr>
        <p:txBody>
          <a:bodyPr wrap="square" rtlCol="0">
            <a:spAutoFit/>
          </a:bodyPr>
          <a:lstStyle/>
          <a:p>
            <a:r>
              <a:rPr lang="lt-LT" sz="1400" dirty="0" smtClean="0"/>
              <a:t>Duke Šventaragis ordered to build a </a:t>
            </a:r>
            <a:r>
              <a:rPr lang="en-US" sz="1400" dirty="0" smtClean="0"/>
              <a:t>sanctuary for the God called </a:t>
            </a:r>
            <a:r>
              <a:rPr lang="en-US" sz="1400" dirty="0" err="1" smtClean="0"/>
              <a:t>Perkunas</a:t>
            </a:r>
            <a:r>
              <a:rPr lang="lt-LT" sz="1400" dirty="0" smtClean="0"/>
              <a:t>.</a:t>
            </a:r>
            <a:endParaRPr lang="lt-LT" sz="1400" dirty="0"/>
          </a:p>
        </p:txBody>
      </p:sp>
      <p:sp>
        <p:nvSpPr>
          <p:cNvPr id="48" name="TextBox 47"/>
          <p:cNvSpPr txBox="1"/>
          <p:nvPr/>
        </p:nvSpPr>
        <p:spPr>
          <a:xfrm>
            <a:off x="4716016" y="1196752"/>
            <a:ext cx="2088232" cy="1169551"/>
          </a:xfrm>
          <a:prstGeom prst="rect">
            <a:avLst/>
          </a:prstGeom>
          <a:noFill/>
        </p:spPr>
        <p:txBody>
          <a:bodyPr wrap="square" rtlCol="0">
            <a:spAutoFit/>
          </a:bodyPr>
          <a:lstStyle/>
          <a:p>
            <a:r>
              <a:rPr lang="lt-LT" sz="1400" dirty="0" smtClean="0"/>
              <a:t>Grand Duke Gediminas, who lived in Trakai at that time, with his courties used to go hunting into remote lands.</a:t>
            </a:r>
            <a:endParaRPr lang="lt-LT" sz="1400" dirty="0"/>
          </a:p>
        </p:txBody>
      </p:sp>
      <p:sp>
        <p:nvSpPr>
          <p:cNvPr id="49" name="TextBox 48"/>
          <p:cNvSpPr txBox="1"/>
          <p:nvPr/>
        </p:nvSpPr>
        <p:spPr>
          <a:xfrm>
            <a:off x="7020272" y="1268760"/>
            <a:ext cx="2016224" cy="954107"/>
          </a:xfrm>
          <a:prstGeom prst="rect">
            <a:avLst/>
          </a:prstGeom>
          <a:noFill/>
        </p:spPr>
        <p:txBody>
          <a:bodyPr wrap="square" rtlCol="0">
            <a:spAutoFit/>
          </a:bodyPr>
          <a:lstStyle/>
          <a:p>
            <a:r>
              <a:rPr lang="lt-LT" sz="1400" dirty="0" smtClean="0"/>
              <a:t>Around 1322 Duke Gediminas was chasing an aurochs and killed it on the hill.</a:t>
            </a:r>
            <a:endParaRPr lang="lt-LT" sz="1400" dirty="0"/>
          </a:p>
        </p:txBody>
      </p:sp>
      <p:sp>
        <p:nvSpPr>
          <p:cNvPr id="50" name="TextBox 49"/>
          <p:cNvSpPr txBox="1"/>
          <p:nvPr/>
        </p:nvSpPr>
        <p:spPr>
          <a:xfrm>
            <a:off x="251520" y="3284984"/>
            <a:ext cx="1728192" cy="738664"/>
          </a:xfrm>
          <a:prstGeom prst="rect">
            <a:avLst/>
          </a:prstGeom>
          <a:noFill/>
        </p:spPr>
        <p:txBody>
          <a:bodyPr wrap="square" rtlCol="0">
            <a:spAutoFit/>
          </a:bodyPr>
          <a:lstStyle/>
          <a:p>
            <a:r>
              <a:rPr lang="lt-LT" sz="1400" dirty="0" smtClean="0"/>
              <a:t>Duke Gediminas blew  a horn to mark a successful hunt. </a:t>
            </a:r>
            <a:endParaRPr lang="lt-LT" sz="1400" dirty="0"/>
          </a:p>
        </p:txBody>
      </p:sp>
      <p:sp>
        <p:nvSpPr>
          <p:cNvPr id="51" name="TextBox 50"/>
          <p:cNvSpPr txBox="1"/>
          <p:nvPr/>
        </p:nvSpPr>
        <p:spPr>
          <a:xfrm>
            <a:off x="2555776" y="3212976"/>
            <a:ext cx="1728192" cy="738664"/>
          </a:xfrm>
          <a:prstGeom prst="rect">
            <a:avLst/>
          </a:prstGeom>
          <a:noFill/>
        </p:spPr>
        <p:txBody>
          <a:bodyPr wrap="square" rtlCol="0">
            <a:spAutoFit/>
          </a:bodyPr>
          <a:lstStyle/>
          <a:p>
            <a:r>
              <a:rPr lang="lt-LT" sz="1400" dirty="0" smtClean="0"/>
              <a:t>After the hunt and good supper, the hunters fell asleep.</a:t>
            </a:r>
            <a:endParaRPr lang="lt-LT" sz="1400" dirty="0"/>
          </a:p>
        </p:txBody>
      </p:sp>
      <p:sp>
        <p:nvSpPr>
          <p:cNvPr id="52" name="TextBox 51"/>
          <p:cNvSpPr txBox="1"/>
          <p:nvPr/>
        </p:nvSpPr>
        <p:spPr>
          <a:xfrm>
            <a:off x="4716016" y="2996952"/>
            <a:ext cx="2160240" cy="1169551"/>
          </a:xfrm>
          <a:prstGeom prst="rect">
            <a:avLst/>
          </a:prstGeom>
          <a:noFill/>
        </p:spPr>
        <p:txBody>
          <a:bodyPr wrap="square" rtlCol="0">
            <a:spAutoFit/>
          </a:bodyPr>
          <a:lstStyle/>
          <a:p>
            <a:r>
              <a:rPr lang="lt-LT" sz="1400" dirty="0" smtClean="0"/>
              <a:t>During the night Duke Gediminas dreamt about a large wolf in iron amour howling with a voice  of a hundred wolves.</a:t>
            </a:r>
            <a:endParaRPr lang="lt-LT" sz="1400" dirty="0"/>
          </a:p>
        </p:txBody>
      </p:sp>
      <p:sp>
        <p:nvSpPr>
          <p:cNvPr id="54" name="TextBox 53"/>
          <p:cNvSpPr txBox="1"/>
          <p:nvPr/>
        </p:nvSpPr>
        <p:spPr>
          <a:xfrm>
            <a:off x="7092280" y="3068960"/>
            <a:ext cx="2051720" cy="954107"/>
          </a:xfrm>
          <a:prstGeom prst="rect">
            <a:avLst/>
          </a:prstGeom>
          <a:noFill/>
        </p:spPr>
        <p:txBody>
          <a:bodyPr wrap="square" rtlCol="0">
            <a:spAutoFit/>
          </a:bodyPr>
          <a:lstStyle/>
          <a:p>
            <a:r>
              <a:rPr lang="lt-LT" sz="1400" dirty="0" smtClean="0"/>
              <a:t>A local sage Lizdeika was called to interpret the dream for Gediminas.</a:t>
            </a:r>
            <a:endParaRPr lang="lt-LT" sz="1400" dirty="0"/>
          </a:p>
        </p:txBody>
      </p:sp>
      <p:sp>
        <p:nvSpPr>
          <p:cNvPr id="56" name="TextBox 55"/>
          <p:cNvSpPr txBox="1"/>
          <p:nvPr/>
        </p:nvSpPr>
        <p:spPr>
          <a:xfrm>
            <a:off x="107504" y="4797152"/>
            <a:ext cx="2016224" cy="1384995"/>
          </a:xfrm>
          <a:prstGeom prst="rect">
            <a:avLst/>
          </a:prstGeom>
          <a:noFill/>
        </p:spPr>
        <p:txBody>
          <a:bodyPr wrap="square" rtlCol="0">
            <a:spAutoFit/>
          </a:bodyPr>
          <a:lstStyle/>
          <a:p>
            <a:r>
              <a:rPr lang="lt-LT" sz="1400" dirty="0" smtClean="0"/>
              <a:t>Lizdeika told him that the wolf’s iron armor and loud voice meant that  a powerful fortress would be built and its fame would be heard far</a:t>
            </a:r>
            <a:endParaRPr lang="lt-LT" sz="1400" dirty="0"/>
          </a:p>
        </p:txBody>
      </p:sp>
      <p:sp>
        <p:nvSpPr>
          <p:cNvPr id="57" name="TextBox 56"/>
          <p:cNvSpPr txBox="1"/>
          <p:nvPr/>
        </p:nvSpPr>
        <p:spPr>
          <a:xfrm>
            <a:off x="2555776" y="4869160"/>
            <a:ext cx="1944216" cy="1384995"/>
          </a:xfrm>
          <a:prstGeom prst="rect">
            <a:avLst/>
          </a:prstGeom>
          <a:noFill/>
        </p:spPr>
        <p:txBody>
          <a:bodyPr wrap="square" rtlCol="0">
            <a:spAutoFit/>
          </a:bodyPr>
          <a:lstStyle/>
          <a:p>
            <a:r>
              <a:rPr lang="lt-LT" sz="1400" dirty="0" smtClean="0"/>
              <a:t>Gediminas  promptly gave orders to build a fortress on the hill and moved his headquarters  to this site.</a:t>
            </a:r>
            <a:endParaRPr lang="lt-LT" sz="1400" dirty="0"/>
          </a:p>
        </p:txBody>
      </p:sp>
      <p:sp>
        <p:nvSpPr>
          <p:cNvPr id="58" name="Rectangle 57"/>
          <p:cNvSpPr/>
          <p:nvPr/>
        </p:nvSpPr>
        <p:spPr>
          <a:xfrm>
            <a:off x="4788024" y="4869160"/>
            <a:ext cx="1944216"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cxnSp>
        <p:nvCxnSpPr>
          <p:cNvPr id="59" name="Straight Arrow Connector 58"/>
          <p:cNvCxnSpPr/>
          <p:nvPr/>
        </p:nvCxnSpPr>
        <p:spPr>
          <a:xfrm>
            <a:off x="4427984" y="5445224"/>
            <a:ext cx="36004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076056" y="5157192"/>
            <a:ext cx="1368152" cy="369332"/>
          </a:xfrm>
          <a:prstGeom prst="rect">
            <a:avLst/>
          </a:prstGeom>
          <a:noFill/>
        </p:spPr>
        <p:txBody>
          <a:bodyPr wrap="square" rtlCol="0">
            <a:spAutoFit/>
          </a:bodyPr>
          <a:lstStyle/>
          <a:p>
            <a:endParaRPr lang="lt-LT" dirty="0"/>
          </a:p>
        </p:txBody>
      </p:sp>
      <p:sp>
        <p:nvSpPr>
          <p:cNvPr id="62" name="TextBox 61"/>
          <p:cNvSpPr txBox="1"/>
          <p:nvPr/>
        </p:nvSpPr>
        <p:spPr>
          <a:xfrm>
            <a:off x="4860032" y="5013176"/>
            <a:ext cx="1728192" cy="954107"/>
          </a:xfrm>
          <a:prstGeom prst="rect">
            <a:avLst/>
          </a:prstGeom>
          <a:noFill/>
        </p:spPr>
        <p:txBody>
          <a:bodyPr wrap="square" rtlCol="0">
            <a:spAutoFit/>
          </a:bodyPr>
          <a:lstStyle/>
          <a:p>
            <a:r>
              <a:rPr lang="lt-LT" sz="1400" dirty="0" smtClean="0"/>
              <a:t>The city of Vilnius, the current capital of Lithuania, grew up around it.</a:t>
            </a:r>
            <a:endParaRPr lang="lt-LT" sz="1400" dirty="0"/>
          </a:p>
        </p:txBody>
      </p:sp>
      <p:cxnSp>
        <p:nvCxnSpPr>
          <p:cNvPr id="35" name="Straight Arrow Connector 34"/>
          <p:cNvCxnSpPr/>
          <p:nvPr/>
        </p:nvCxnSpPr>
        <p:spPr>
          <a:xfrm flipH="1">
            <a:off x="1115616" y="2348880"/>
            <a:ext cx="6876764" cy="64807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7" idx="2"/>
            <a:endCxn id="56" idx="0"/>
          </p:cNvCxnSpPr>
          <p:nvPr/>
        </p:nvCxnSpPr>
        <p:spPr>
          <a:xfrm flipH="1">
            <a:off x="1115616" y="4149080"/>
            <a:ext cx="6948772" cy="64807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81000" y="5013176"/>
            <a:ext cx="5867400" cy="1656184"/>
          </a:xfrm>
        </p:spPr>
        <p:txBody>
          <a:bodyPr/>
          <a:lstStyle/>
          <a:p>
            <a:r>
              <a:rPr lang="en-US" dirty="0" smtClean="0"/>
              <a:t>Near the present location of Vilnius palace, in the XIII century there were dense woods. An enormous aurochs - the king of Lithuania’s forests – awakened hundred-year-old oaks with his strong voice, at nights the echo of the wolves’ howl reverberated great waters of the river </a:t>
            </a:r>
            <a:r>
              <a:rPr lang="en-US" dirty="0" err="1" smtClean="0"/>
              <a:t>Neris</a:t>
            </a:r>
            <a:r>
              <a:rPr lang="en-US" dirty="0" smtClean="0"/>
              <a:t> and vanished in the distance, as if carried by the waters of the river and dispersed throughout Lithuania. The rapacious lynx, hiding in the thicket, lurked for its prey</a:t>
            </a:r>
            <a:endParaRPr lang="lt-LT" dirty="0"/>
          </a:p>
        </p:txBody>
      </p:sp>
      <p:pic>
        <p:nvPicPr>
          <p:cNvPr id="1026" name="Picture 2" descr="http://www.seppo.net/cartoons/albums/cartoons/nature/mammals/normal_mammals_alkuharka_en.jpg"/>
          <p:cNvPicPr>
            <a:picLocks noChangeAspect="1" noChangeArrowheads="1"/>
          </p:cNvPicPr>
          <p:nvPr/>
        </p:nvPicPr>
        <p:blipFill>
          <a:blip r:embed="rId5" cstate="print"/>
          <a:srcRect/>
          <a:stretch>
            <a:fillRect/>
          </a:stretch>
        </p:blipFill>
        <p:spPr bwMode="auto">
          <a:xfrm>
            <a:off x="251520" y="260648"/>
            <a:ext cx="4536504" cy="45365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https://upload.wikimedia.org/wikipedia/commons/d/dc/The_book_of_dogs_%281919%29_Timber_wolf_and_coyote.png"/>
          <p:cNvPicPr>
            <a:picLocks noChangeAspect="1" noChangeArrowheads="1"/>
          </p:cNvPicPr>
          <p:nvPr/>
        </p:nvPicPr>
        <p:blipFill>
          <a:blip r:embed="rId6" cstate="print"/>
          <a:srcRect/>
          <a:stretch>
            <a:fillRect/>
          </a:stretch>
        </p:blipFill>
        <p:spPr bwMode="auto">
          <a:xfrm>
            <a:off x="5148064" y="188640"/>
            <a:ext cx="3744416" cy="3456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30" name="Picture 6" descr="https://encrypted-tbn3.gstatic.com/images?q=tbn:ANd9GcRd9X6HmiTnDQ-di9RAISaVsfKM6S4A6kAq_sr259Txt7lpJ7bfdQ"/>
          <p:cNvPicPr>
            <a:picLocks noChangeAspect="1" noChangeArrowheads="1"/>
          </p:cNvPicPr>
          <p:nvPr/>
        </p:nvPicPr>
        <p:blipFill>
          <a:blip r:embed="rId7" cstate="print"/>
          <a:srcRect/>
          <a:stretch>
            <a:fillRect/>
          </a:stretch>
        </p:blipFill>
        <p:spPr bwMode="auto">
          <a:xfrm>
            <a:off x="6444208" y="3789040"/>
            <a:ext cx="2592288" cy="28602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Voice0005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51578" y="3789040"/>
            <a:ext cx="1224136" cy="122413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p:txBody>
          <a:bodyPr>
            <a:normAutofit/>
          </a:bodyPr>
          <a:lstStyle/>
          <a:p>
            <a:r>
              <a:rPr lang="en-US" sz="1600" dirty="0" smtClean="0"/>
              <a:t>That’s why it was hardly surprising that these woods allured so many hunters. The woods were so great that  Duke </a:t>
            </a:r>
            <a:r>
              <a:rPr lang="en-US" sz="1600" dirty="0" err="1" smtClean="0"/>
              <a:t>Šventaragis</a:t>
            </a:r>
            <a:r>
              <a:rPr lang="en-US" sz="1600" dirty="0" smtClean="0"/>
              <a:t> while hunting spotted them and ordered here in the confluence of the river </a:t>
            </a:r>
            <a:r>
              <a:rPr lang="en-US" sz="1600" dirty="0" err="1" smtClean="0"/>
              <a:t>Vilnia</a:t>
            </a:r>
            <a:r>
              <a:rPr lang="en-US" sz="1600" dirty="0" smtClean="0"/>
              <a:t> and </a:t>
            </a:r>
            <a:r>
              <a:rPr lang="en-US" sz="1600" dirty="0" err="1" smtClean="0"/>
              <a:t>Neris</a:t>
            </a:r>
            <a:r>
              <a:rPr lang="en-US" sz="1600" dirty="0" smtClean="0"/>
              <a:t>, in the valley of great hills to build the biggest sanctuary for the God called </a:t>
            </a:r>
            <a:r>
              <a:rPr lang="en-US" sz="1600" dirty="0" err="1" smtClean="0"/>
              <a:t>Perkunas</a:t>
            </a:r>
            <a:r>
              <a:rPr lang="en-US" sz="1600" dirty="0" smtClean="0"/>
              <a:t>, designating priests, senior priests and priestesses to guard the holy fire. Since then this valley was dubbed as the </a:t>
            </a:r>
            <a:r>
              <a:rPr lang="en-US" sz="1600" dirty="0" err="1" smtClean="0"/>
              <a:t>Šventaragis</a:t>
            </a:r>
            <a:r>
              <a:rPr lang="en-US" sz="1600" dirty="0" smtClean="0"/>
              <a:t> valley.</a:t>
            </a:r>
            <a:endParaRPr lang="lt-LT" sz="1600" dirty="0"/>
          </a:p>
        </p:txBody>
      </p:sp>
      <p:pic>
        <p:nvPicPr>
          <p:cNvPr id="15362" name="Picture 2" descr="http://alkas.lt/wp-content/uploads/2011/01/Prusu-Romuva-Kristoforas-Hartknochas-1684-1024x930.jpg"/>
          <p:cNvPicPr>
            <a:picLocks noChangeAspect="1" noChangeArrowheads="1"/>
          </p:cNvPicPr>
          <p:nvPr/>
        </p:nvPicPr>
        <p:blipFill>
          <a:blip r:embed="rId5" cstate="print"/>
          <a:srcRect/>
          <a:stretch>
            <a:fillRect/>
          </a:stretch>
        </p:blipFill>
        <p:spPr bwMode="auto">
          <a:xfrm>
            <a:off x="3923928" y="404665"/>
            <a:ext cx="5017790" cy="5328592"/>
          </a:xfrm>
          <a:prstGeom prst="rect">
            <a:avLst/>
          </a:prstGeom>
          <a:noFill/>
        </p:spPr>
      </p:pic>
      <p:pic>
        <p:nvPicPr>
          <p:cNvPr id="4" name="Voice0005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32321" y="4437112"/>
            <a:ext cx="1080120" cy="108012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4993760"/>
            <a:ext cx="5867400" cy="91424"/>
          </a:xfrm>
        </p:spPr>
        <p:txBody>
          <a:bodyPr>
            <a:normAutofit fontScale="90000"/>
          </a:bodyPr>
          <a:lstStyle/>
          <a:p>
            <a:endParaRPr lang="lt-LT" dirty="0"/>
          </a:p>
        </p:txBody>
      </p:sp>
      <p:sp>
        <p:nvSpPr>
          <p:cNvPr id="4" name="Text Placeholder 3"/>
          <p:cNvSpPr>
            <a:spLocks noGrp="1"/>
          </p:cNvSpPr>
          <p:nvPr>
            <p:ph type="body" sz="half" idx="2"/>
          </p:nvPr>
        </p:nvSpPr>
        <p:spPr>
          <a:xfrm>
            <a:off x="381000" y="4509120"/>
            <a:ext cx="6423248" cy="1792448"/>
          </a:xfrm>
        </p:spPr>
        <p:txBody>
          <a:bodyPr>
            <a:normAutofit/>
          </a:bodyPr>
          <a:lstStyle/>
          <a:p>
            <a:r>
              <a:rPr lang="en-US" sz="1800" dirty="0" smtClean="0"/>
              <a:t>Grand Duke </a:t>
            </a:r>
            <a:r>
              <a:rPr lang="en-US" sz="1800" dirty="0" err="1" smtClean="0"/>
              <a:t>Gediminas</a:t>
            </a:r>
            <a:r>
              <a:rPr lang="en-US" sz="1800" dirty="0" smtClean="0"/>
              <a:t> like Duke </a:t>
            </a:r>
            <a:r>
              <a:rPr lang="en-US" sz="1800" dirty="0" err="1" smtClean="0"/>
              <a:t>Šventaragis</a:t>
            </a:r>
            <a:r>
              <a:rPr lang="en-US" sz="1800" dirty="0" smtClean="0"/>
              <a:t> was fond of hunting too. Grand Duke </a:t>
            </a:r>
            <a:r>
              <a:rPr lang="en-US" sz="1800" dirty="0" err="1" smtClean="0"/>
              <a:t>Gediminas</a:t>
            </a:r>
            <a:r>
              <a:rPr lang="en-US" sz="1800" dirty="0" smtClean="0"/>
              <a:t> then lived in his new capital city of </a:t>
            </a:r>
            <a:r>
              <a:rPr lang="en-US" sz="1800" dirty="0" err="1" smtClean="0"/>
              <a:t>Trakai</a:t>
            </a:r>
            <a:r>
              <a:rPr lang="en-US" sz="1800" dirty="0" smtClean="0"/>
              <a:t>, which hosted a sturdy castle on an island in the middle of Lake </a:t>
            </a:r>
            <a:r>
              <a:rPr lang="en-US" sz="1800" dirty="0" err="1" smtClean="0"/>
              <a:t>Galvė</a:t>
            </a:r>
            <a:r>
              <a:rPr lang="en-US" sz="1800" dirty="0" smtClean="0"/>
              <a:t>.  Duke </a:t>
            </a:r>
            <a:r>
              <a:rPr lang="en-US" sz="1800" dirty="0" err="1" smtClean="0"/>
              <a:t>Gediminas</a:t>
            </a:r>
            <a:r>
              <a:rPr lang="en-US" sz="1800" dirty="0" smtClean="0"/>
              <a:t> with his courtiers, noblemen of Lithuania and guardsmen</a:t>
            </a:r>
            <a:r>
              <a:rPr lang="en-US" sz="1800" b="1" dirty="0" smtClean="0"/>
              <a:t> </a:t>
            </a:r>
            <a:r>
              <a:rPr lang="en-US" sz="1800" dirty="0" smtClean="0"/>
              <a:t>often used to go hunting into remote lands.</a:t>
            </a:r>
            <a:endParaRPr lang="lt-LT" sz="1800" dirty="0"/>
          </a:p>
        </p:txBody>
      </p:sp>
      <p:pic>
        <p:nvPicPr>
          <p:cNvPr id="16386" name="Picture 2" descr="http://s1.15cdn.lt/static/cache/NDc5eDI1MCwsNjE2MzIxLG9yaWdpbmFsLCwyMzgwNTc4NDE2/viduramziu-medziokles-scena-522dc09060bb4.jpg"/>
          <p:cNvPicPr>
            <a:picLocks noChangeAspect="1" noChangeArrowheads="1"/>
          </p:cNvPicPr>
          <p:nvPr/>
        </p:nvPicPr>
        <p:blipFill>
          <a:blip r:embed="rId4" cstate="print"/>
          <a:srcRect/>
          <a:stretch>
            <a:fillRect/>
          </a:stretch>
        </p:blipFill>
        <p:spPr bwMode="auto">
          <a:xfrm>
            <a:off x="467544" y="404664"/>
            <a:ext cx="6336704" cy="3888432"/>
          </a:xfrm>
          <a:prstGeom prst="rect">
            <a:avLst/>
          </a:prstGeom>
          <a:noFill/>
        </p:spPr>
      </p:pic>
      <p:pic>
        <p:nvPicPr>
          <p:cNvPr id="2" name="Voice0005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56753" y="4581128"/>
            <a:ext cx="1296144" cy="129614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60648"/>
            <a:ext cx="8686800" cy="1512168"/>
          </a:xfrm>
        </p:spPr>
        <p:txBody>
          <a:bodyPr>
            <a:normAutofit/>
          </a:bodyPr>
          <a:lstStyle/>
          <a:p>
            <a:r>
              <a:rPr lang="en-US" sz="1600" dirty="0" smtClean="0"/>
              <a:t>Once - some time in 1332 –Duke </a:t>
            </a:r>
            <a:r>
              <a:rPr lang="en-US" sz="1600" dirty="0" err="1" smtClean="0"/>
              <a:t>Gediminas</a:t>
            </a:r>
            <a:r>
              <a:rPr lang="en-US" sz="1600" dirty="0" smtClean="0"/>
              <a:t> while on a chase of an enormous aurochs, followed the beast to the top of the hill, where the river </a:t>
            </a:r>
            <a:r>
              <a:rPr lang="en-US" sz="1600" dirty="0" err="1" smtClean="0"/>
              <a:t>Vilnia</a:t>
            </a:r>
            <a:r>
              <a:rPr lang="en-US" sz="1600" dirty="0" smtClean="0"/>
              <a:t> meets </a:t>
            </a:r>
            <a:r>
              <a:rPr lang="en-US" sz="1600" dirty="0" err="1" smtClean="0"/>
              <a:t>Neris</a:t>
            </a:r>
            <a:r>
              <a:rPr lang="en-US" sz="1600" dirty="0" smtClean="0"/>
              <a:t>, and killed it.</a:t>
            </a:r>
            <a:endParaRPr lang="lt-LT" sz="1600" dirty="0"/>
          </a:p>
        </p:txBody>
      </p:sp>
      <p:pic>
        <p:nvPicPr>
          <p:cNvPr id="17410" name="Picture 2" descr="http://2.bp.blogspot.com/_DgD30faC2NQ/SV8gioYizNI/AAAAAAAAAGc/3MAIsyAA1VE/s400/Uroxe.jpg"/>
          <p:cNvPicPr>
            <a:picLocks noChangeAspect="1" noChangeArrowheads="1"/>
          </p:cNvPicPr>
          <p:nvPr/>
        </p:nvPicPr>
        <p:blipFill>
          <a:blip r:embed="rId4" cstate="print"/>
          <a:srcRect/>
          <a:stretch>
            <a:fillRect/>
          </a:stretch>
        </p:blipFill>
        <p:spPr bwMode="auto">
          <a:xfrm>
            <a:off x="4716016" y="3284984"/>
            <a:ext cx="4176464" cy="3315072"/>
          </a:xfrm>
          <a:prstGeom prst="rect">
            <a:avLst/>
          </a:prstGeom>
          <a:noFill/>
        </p:spPr>
      </p:pic>
      <p:pic>
        <p:nvPicPr>
          <p:cNvPr id="17412" name="Picture 4" descr="http://media.bernardinai.lt/o/8042d48e128482c3fac6136f0debbf7b1d81a37b.jpg"/>
          <p:cNvPicPr>
            <a:picLocks noChangeAspect="1" noChangeArrowheads="1"/>
          </p:cNvPicPr>
          <p:nvPr/>
        </p:nvPicPr>
        <p:blipFill>
          <a:blip r:embed="rId5" cstate="print"/>
          <a:srcRect/>
          <a:stretch>
            <a:fillRect/>
          </a:stretch>
        </p:blipFill>
        <p:spPr bwMode="auto">
          <a:xfrm>
            <a:off x="467544" y="1844824"/>
            <a:ext cx="3995936" cy="4480571"/>
          </a:xfrm>
          <a:prstGeom prst="rect">
            <a:avLst/>
          </a:prstGeom>
          <a:noFill/>
        </p:spPr>
      </p:pic>
      <p:pic>
        <p:nvPicPr>
          <p:cNvPr id="3" name="Voice0005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84168" y="1844824"/>
            <a:ext cx="1168896" cy="116889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lt-LT" dirty="0"/>
          </a:p>
        </p:txBody>
      </p:sp>
      <p:sp>
        <p:nvSpPr>
          <p:cNvPr id="7" name="Text Placeholder 6"/>
          <p:cNvSpPr>
            <a:spLocks noGrp="1"/>
          </p:cNvSpPr>
          <p:nvPr>
            <p:ph type="body" sz="half" idx="2"/>
          </p:nvPr>
        </p:nvSpPr>
        <p:spPr>
          <a:xfrm>
            <a:off x="381000" y="4005064"/>
            <a:ext cx="5867400" cy="2296504"/>
          </a:xfrm>
        </p:spPr>
        <p:txBody>
          <a:bodyPr>
            <a:noAutofit/>
          </a:bodyPr>
          <a:lstStyle/>
          <a:p>
            <a:r>
              <a:rPr lang="en-US" sz="1800" dirty="0" smtClean="0"/>
              <a:t>The huge beast was killed by shooting an arrow straight through his heart. The Duke placed his leg on the head of the beast and blew the song of victory into his golden horn. The sun had already set and the pale moon was showing his bare face, illuminating the tops of oaks and pines with silver light and shimmering in the waves of the river </a:t>
            </a:r>
            <a:r>
              <a:rPr lang="en-US" sz="1800" dirty="0" err="1" smtClean="0"/>
              <a:t>Neris</a:t>
            </a:r>
            <a:r>
              <a:rPr lang="en-US" sz="1800" dirty="0" smtClean="0"/>
              <a:t>. Only in the valley, </a:t>
            </a:r>
            <a:r>
              <a:rPr lang="en-US" sz="1800" dirty="0" err="1" smtClean="0"/>
              <a:t>Perkūnas</a:t>
            </a:r>
            <a:r>
              <a:rPr lang="en-US" sz="1800" dirty="0" smtClean="0"/>
              <a:t> sanctuary holy red flame sparkled, and the priests’ songs sounded in the silence of the night.</a:t>
            </a:r>
            <a:endParaRPr lang="lt-LT" sz="1800" dirty="0"/>
          </a:p>
        </p:txBody>
      </p:sp>
      <p:pic>
        <p:nvPicPr>
          <p:cNvPr id="18434" name="Picture 2" descr="https://s-media-cache-ak0.pinimg.com/236x/a7/64/16/a764168d7fcb4c900b2046df30cdfdee.jpg"/>
          <p:cNvPicPr>
            <a:picLocks noChangeAspect="1" noChangeArrowheads="1"/>
          </p:cNvPicPr>
          <p:nvPr/>
        </p:nvPicPr>
        <p:blipFill>
          <a:blip r:embed="rId4" cstate="print"/>
          <a:srcRect/>
          <a:stretch>
            <a:fillRect/>
          </a:stretch>
        </p:blipFill>
        <p:spPr bwMode="auto">
          <a:xfrm>
            <a:off x="611560" y="476672"/>
            <a:ext cx="3456384" cy="3168352"/>
          </a:xfrm>
          <a:prstGeom prst="rect">
            <a:avLst/>
          </a:prstGeom>
          <a:noFill/>
        </p:spPr>
      </p:pic>
      <p:pic>
        <p:nvPicPr>
          <p:cNvPr id="2" name="Voice0005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32240" y="4293096"/>
            <a:ext cx="1440160" cy="144016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p:txBody>
          <a:bodyPr/>
          <a:lstStyle/>
          <a:p>
            <a:pPr algn="ctr"/>
            <a:r>
              <a:rPr lang="en-US" sz="1800" dirty="0" smtClean="0"/>
              <a:t>Tired of chasing animals all day long the hunters decided not to come back to </a:t>
            </a:r>
            <a:r>
              <a:rPr lang="en-US" sz="1800" dirty="0" err="1" smtClean="0"/>
              <a:t>Trakai</a:t>
            </a:r>
            <a:r>
              <a:rPr lang="en-US" sz="1800" dirty="0" smtClean="0"/>
              <a:t> and opted for a resting place between </a:t>
            </a:r>
            <a:r>
              <a:rPr lang="en-US" sz="1800" dirty="0" err="1" smtClean="0"/>
              <a:t>Neris</a:t>
            </a:r>
            <a:r>
              <a:rPr lang="en-US" sz="1800" dirty="0" smtClean="0"/>
              <a:t> and the sanctuary, where not so long ago Duke </a:t>
            </a:r>
            <a:r>
              <a:rPr lang="en-US" sz="1800" dirty="0" err="1" smtClean="0"/>
              <a:t>Šventaragis</a:t>
            </a:r>
            <a:r>
              <a:rPr lang="en-US" sz="1800" dirty="0" smtClean="0"/>
              <a:t> was cremated. After  settling down and refreshing themselves with some game meat and mead, the hunters fell asleep</a:t>
            </a:r>
            <a:r>
              <a:rPr lang="en-US" dirty="0" smtClean="0"/>
              <a:t>.</a:t>
            </a:r>
            <a:endParaRPr lang="lt-LT" dirty="0"/>
          </a:p>
        </p:txBody>
      </p:sp>
      <p:pic>
        <p:nvPicPr>
          <p:cNvPr id="19458" name="Picture 2" descr="Hunt Breakfast, 1737, (1885). Original painting by Jean Francois de Troy (1679-1752)."/>
          <p:cNvPicPr>
            <a:picLocks noChangeAspect="1" noChangeArrowheads="1"/>
          </p:cNvPicPr>
          <p:nvPr/>
        </p:nvPicPr>
        <p:blipFill>
          <a:blip r:embed="rId4" cstate="print"/>
          <a:srcRect/>
          <a:stretch>
            <a:fillRect/>
          </a:stretch>
        </p:blipFill>
        <p:spPr bwMode="auto">
          <a:xfrm>
            <a:off x="3779912" y="188640"/>
            <a:ext cx="4896544" cy="2875460"/>
          </a:xfrm>
          <a:prstGeom prst="rect">
            <a:avLst/>
          </a:prstGeom>
          <a:noFill/>
        </p:spPr>
      </p:pic>
      <p:pic>
        <p:nvPicPr>
          <p:cNvPr id="19460" name="Picture 4" descr="http://bitsandbreadcrumbs.files.wordpress.com/2012/02/bonfire2.jpg"/>
          <p:cNvPicPr>
            <a:picLocks noChangeAspect="1" noChangeArrowheads="1"/>
          </p:cNvPicPr>
          <p:nvPr/>
        </p:nvPicPr>
        <p:blipFill>
          <a:blip r:embed="rId5" cstate="print"/>
          <a:srcRect/>
          <a:stretch>
            <a:fillRect/>
          </a:stretch>
        </p:blipFill>
        <p:spPr bwMode="auto">
          <a:xfrm>
            <a:off x="5076056" y="3356992"/>
            <a:ext cx="2678062" cy="3347121"/>
          </a:xfrm>
          <a:prstGeom prst="rect">
            <a:avLst/>
          </a:prstGeom>
          <a:noFill/>
        </p:spPr>
      </p:pic>
      <p:pic>
        <p:nvPicPr>
          <p:cNvPr id="4" name="Voice0005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31640" y="4221088"/>
            <a:ext cx="1224136" cy="122413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p:txBody>
          <a:bodyPr>
            <a:normAutofit fontScale="92500" lnSpcReduction="20000"/>
          </a:bodyPr>
          <a:lstStyle/>
          <a:p>
            <a:r>
              <a:rPr lang="en-US" dirty="0" smtClean="0"/>
              <a:t>Only Duke </a:t>
            </a:r>
            <a:r>
              <a:rPr lang="en-US" dirty="0" err="1" smtClean="0"/>
              <a:t>Gediminas</a:t>
            </a:r>
            <a:r>
              <a:rPr lang="en-US" dirty="0" smtClean="0"/>
              <a:t> couldn‘t fall asleep, but eventually tiredness defeated him and the sleep closed his eyes. He began dreaming that on the top of the hill, where he killed the aurochs, a tremendous wolf in </a:t>
            </a:r>
            <a:r>
              <a:rPr lang="en-US" dirty="0" err="1" smtClean="0"/>
              <a:t>armour</a:t>
            </a:r>
            <a:r>
              <a:rPr lang="en-US" dirty="0" smtClean="0"/>
              <a:t> appeared. The wolf itself looked like cast in iron. The wolf tilted his head to the moon and began howling. The howl was so loud it seemed like a hundred wolves were howling inside the Iron Wolf.</a:t>
            </a:r>
            <a:endParaRPr lang="lt-LT" dirty="0"/>
          </a:p>
        </p:txBody>
      </p:sp>
      <p:pic>
        <p:nvPicPr>
          <p:cNvPr id="20482" name="Picture 2" descr="http://www.interklubas.lt/wp-content/uploads/bfi_thumb/legenda-apie-gelezini-vilka-2ykwfy9sw0et38f8r5ybka.jpg"/>
          <p:cNvPicPr>
            <a:picLocks noChangeAspect="1" noChangeArrowheads="1"/>
          </p:cNvPicPr>
          <p:nvPr/>
        </p:nvPicPr>
        <p:blipFill>
          <a:blip r:embed="rId4" cstate="print"/>
          <a:srcRect/>
          <a:stretch>
            <a:fillRect/>
          </a:stretch>
        </p:blipFill>
        <p:spPr bwMode="auto">
          <a:xfrm>
            <a:off x="251520" y="1340768"/>
            <a:ext cx="4238625" cy="40324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Voice0006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00192" y="5248735"/>
            <a:ext cx="1152128" cy="115212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2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486</TotalTime>
  <Words>1138</Words>
  <Application>Microsoft Office PowerPoint</Application>
  <PresentationFormat>Demonstracija ekrane (4:3)</PresentationFormat>
  <Paragraphs>31</Paragraphs>
  <Slides>14</Slides>
  <Notes>2</Notes>
  <HiddenSlides>0</HiddenSlides>
  <MMClips>11</MMClips>
  <ScaleCrop>false</ScaleCrop>
  <HeadingPairs>
    <vt:vector size="4" baseType="variant">
      <vt:variant>
        <vt:lpstr>Tema</vt:lpstr>
      </vt:variant>
      <vt:variant>
        <vt:i4>1</vt:i4>
      </vt:variant>
      <vt:variant>
        <vt:lpstr>Skaidrių pavadinimai</vt:lpstr>
      </vt:variant>
      <vt:variant>
        <vt:i4>14</vt:i4>
      </vt:variant>
    </vt:vector>
  </HeadingPairs>
  <TitlesOfParts>
    <vt:vector size="15" baseType="lpstr">
      <vt:lpstr>Trek</vt:lpstr>
      <vt:lpstr>THE IRON WOLF</vt:lpstr>
      <vt:lpstr>The summary of the legend in a flow map</vt:lpstr>
      <vt:lpstr>PowerPoint pristatymas</vt:lpstr>
      <vt:lpstr>PowerPoint pristatymas</vt:lpstr>
      <vt:lpstr>PowerPoint pristatymas</vt:lpstr>
      <vt:lpstr>Once - some time in 1332 –Duke Gediminas while on a chase of an enormous aurochs, followed the beast to the top of the hill, where the river Vilnia meets Neris, and killed it.</vt:lpstr>
      <vt:lpstr>PowerPoint pristatymas</vt:lpstr>
      <vt:lpstr>PowerPoint pristatymas</vt:lpstr>
      <vt:lpstr>PowerPoint pristatymas</vt:lpstr>
      <vt:lpstr>PowerPoint pristatymas</vt:lpstr>
      <vt:lpstr>PowerPoint pristatymas</vt:lpstr>
      <vt:lpstr>PowerPoint pristatymas</vt:lpstr>
      <vt:lpstr>PowerPoint pristatymas</vt:lpstr>
      <vt:lpstr>Thank you for attention</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Legendos santrauka tėkmės žemėlapyje</dc:title>
  <dc:creator>User</dc:creator>
  <cp:lastModifiedBy>Mokytojas</cp:lastModifiedBy>
  <cp:revision>51</cp:revision>
  <dcterms:created xsi:type="dcterms:W3CDTF">2016-02-14T08:16:20Z</dcterms:created>
  <dcterms:modified xsi:type="dcterms:W3CDTF">2016-02-17T10:04:53Z</dcterms:modified>
</cp:coreProperties>
</file>