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0" r:id="rId4"/>
    <p:sldId id="268" r:id="rId5"/>
    <p:sldId id="269" r:id="rId6"/>
    <p:sldId id="258" r:id="rId7"/>
    <p:sldId id="271" r:id="rId8"/>
    <p:sldId id="272" r:id="rId9"/>
    <p:sldId id="261" r:id="rId10"/>
    <p:sldId id="273" r:id="rId11"/>
    <p:sldId id="274" r:id="rId12"/>
    <p:sldId id="262" r:id="rId13"/>
    <p:sldId id="276" r:id="rId14"/>
    <p:sldId id="277" r:id="rId15"/>
    <p:sldId id="264" r:id="rId16"/>
    <p:sldId id="278" r:id="rId17"/>
    <p:sldId id="279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Universalių formų ir principų naudojimas dizaine</a:t>
            </a:r>
            <a:endParaRPr lang="en-US" dirty="0" smtClean="0"/>
          </a:p>
          <a:p>
            <a:endParaRPr lang="en-US" dirty="0" smtClean="0"/>
          </a:p>
          <a:p>
            <a:r>
              <a:rPr lang="lt-LT" dirty="0" smtClean="0"/>
              <a:t> </a:t>
            </a:r>
            <a:br>
              <a:rPr lang="lt-LT" dirty="0" smtClean="0"/>
            </a:br>
            <a:r>
              <a:rPr lang="en-US" dirty="0" err="1" smtClean="0"/>
              <a:t>Mokytojas</a:t>
            </a:r>
            <a:r>
              <a:rPr lang="en-US" dirty="0" smtClean="0"/>
              <a:t>: </a:t>
            </a:r>
            <a:r>
              <a:rPr lang="en-US" dirty="0" err="1" smtClean="0"/>
              <a:t>Mindaugas</a:t>
            </a:r>
            <a:r>
              <a:rPr lang="en-US" dirty="0" smtClean="0"/>
              <a:t> </a:t>
            </a:r>
            <a:r>
              <a:rPr lang="en-US" dirty="0" err="1" smtClean="0"/>
              <a:t>Petravi</a:t>
            </a:r>
            <a:r>
              <a:rPr lang="lt-LT" dirty="0" smtClean="0"/>
              <a:t>č</a:t>
            </a:r>
            <a:r>
              <a:rPr lang="en-US" dirty="0" err="1" smtClean="0"/>
              <a:t>ius</a:t>
            </a:r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696200" cy="838200"/>
          </a:xfrm>
        </p:spPr>
        <p:txBody>
          <a:bodyPr>
            <a:normAutofit/>
          </a:bodyPr>
          <a:lstStyle/>
          <a:p>
            <a:r>
              <a:rPr lang="lt-LT" dirty="0" smtClean="0"/>
              <a:t>Dizainas</a:t>
            </a:r>
            <a:r>
              <a:rPr lang="en-US" dirty="0" smtClean="0"/>
              <a:t> </a:t>
            </a:r>
            <a:r>
              <a:rPr lang="lt-LT" dirty="0" smtClean="0"/>
              <a:t>su</a:t>
            </a:r>
            <a:r>
              <a:rPr lang="en-US" dirty="0" smtClean="0"/>
              <a:t> </a:t>
            </a:r>
            <a:r>
              <a:rPr lang="lt-LT" dirty="0" smtClean="0"/>
              <a:t>gamta (</a:t>
            </a:r>
            <a:r>
              <a:rPr lang="en-US" dirty="0" smtClean="0"/>
              <a:t>V</a:t>
            </a:r>
            <a:r>
              <a:rPr lang="lt-LT" dirty="0" smtClean="0"/>
              <a:t>)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TRIKAMPIS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/>
              <a:t>Natūrali raiška</a:t>
            </a:r>
            <a:r>
              <a:rPr lang="lt-LT" sz="2800" dirty="0"/>
              <a:t>: kalnai, aukštaūgiai medžiai (eglės), kai kurie lapai, kristalų formos.</a:t>
            </a:r>
          </a:p>
          <a:p>
            <a:endParaRPr lang="lt-LT" dirty="0"/>
          </a:p>
        </p:txBody>
      </p:sp>
      <p:pic>
        <p:nvPicPr>
          <p:cNvPr id="5122" name="Picture 2" descr="C:\Users\Mindaugas\Desktop\inzinerija\Proporcijos\papar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1"/>
            <a:ext cx="186232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daugas\Desktop\inzinerija\Proporcijos\dobiliu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1"/>
            <a:ext cx="2302478" cy="17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ndaugas\Desktop\inzinerija\Proporcijos\kalna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55735"/>
            <a:ext cx="2644296" cy="19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indaugas\Desktop\inzinerija\Proporcijos\rozinis-kvarc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38958"/>
            <a:ext cx="2441565" cy="17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8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TRIKAMPIS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400" b="1" dirty="0"/>
              <a:t>Žmogaus sukurta raiška</a:t>
            </a:r>
            <a:r>
              <a:rPr lang="lt-LT" sz="2400" dirty="0"/>
              <a:t>: religiniai simboliai, piramidės, paminklai, įrankiai ir </a:t>
            </a:r>
            <a:r>
              <a:rPr lang="lt-LT" sz="2400" dirty="0" err="1"/>
              <a:t>kt</a:t>
            </a:r>
            <a:r>
              <a:rPr lang="lt-LT" sz="2400" dirty="0"/>
              <a:t>.</a:t>
            </a:r>
          </a:p>
          <a:p>
            <a:endParaRPr lang="lt-LT" dirty="0"/>
          </a:p>
        </p:txBody>
      </p:sp>
      <p:pic>
        <p:nvPicPr>
          <p:cNvPr id="6146" name="Picture 2" descr="C:\Users\Mindaugas\Desktop\inzinerija\Proporcijo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ndaugas\Desktop\inzinerija\Proporcijos\trikam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9566"/>
            <a:ext cx="1876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indaugas\Desktop\inzinerija\Proporcijos\atsisiųst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18447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KETURKAMPIS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/>
              <a:t>Apibūdinimas</a:t>
            </a:r>
            <a:r>
              <a:rPr lang="en-US" sz="2400" b="1" dirty="0" smtClean="0"/>
              <a:t>: </a:t>
            </a:r>
            <a:r>
              <a:rPr lang="lt-LT" sz="2400" dirty="0" smtClean="0"/>
              <a:t>keturkampis yra saugumo ir stabilumo forma, įkūnijanti tvirtumą ir pastovumą.</a:t>
            </a:r>
          </a:p>
          <a:p>
            <a:r>
              <a:rPr lang="lt-LT" sz="2400" b="1" dirty="0" smtClean="0"/>
              <a:t>Dimensijos</a:t>
            </a:r>
            <a:r>
              <a:rPr lang="en-US" sz="2400" b="1" dirty="0" smtClean="0"/>
              <a:t>: </a:t>
            </a:r>
            <a:r>
              <a:rPr lang="lt-LT" sz="2400" dirty="0" smtClean="0"/>
              <a:t>keturkampis prideda dar vieną jungties tašką</a:t>
            </a:r>
            <a:r>
              <a:rPr lang="en-US" sz="2400" b="1" dirty="0" smtClean="0"/>
              <a:t>,</a:t>
            </a:r>
            <a:r>
              <a:rPr lang="lt-LT" sz="2400" b="1" dirty="0" smtClean="0"/>
              <a:t> </a:t>
            </a:r>
            <a:r>
              <a:rPr lang="lt-LT" sz="2400" dirty="0" smtClean="0"/>
              <a:t>erdvei suteikdamas gilumos</a:t>
            </a:r>
            <a:r>
              <a:rPr lang="en-US" sz="2400" dirty="0" smtClean="0"/>
              <a:t>.</a:t>
            </a:r>
          </a:p>
          <a:p>
            <a:r>
              <a:rPr lang="lt-LT" sz="2400" b="1" dirty="0" smtClean="0"/>
              <a:t>Archetipas</a:t>
            </a:r>
            <a:r>
              <a:rPr lang="en-US" sz="2400" b="1" dirty="0" smtClean="0"/>
              <a:t>: </a:t>
            </a:r>
            <a:r>
              <a:rPr lang="lt-LT" sz="2400" dirty="0" smtClean="0"/>
              <a:t>keturkampis yra kasdienio pastovumo forma ir tai, ką jūs patiriate kiekvienu gyvenimo momentu</a:t>
            </a:r>
            <a:r>
              <a:rPr lang="en-US" sz="2400" dirty="0" smtClean="0"/>
              <a:t>. </a:t>
            </a:r>
            <a:r>
              <a:rPr lang="lt-LT" sz="2400" dirty="0" smtClean="0"/>
              <a:t>Jo nėra prieš gimimą ir jis išnyksta po mirties.</a:t>
            </a:r>
            <a:endParaRPr lang="en-US" sz="2400" dirty="0" smtClean="0"/>
          </a:p>
          <a:p>
            <a:r>
              <a:rPr lang="lt-LT" sz="2400" b="1" i="1" dirty="0" smtClean="0"/>
              <a:t>N</a:t>
            </a:r>
            <a:r>
              <a:rPr lang="en-US" sz="2400" b="1" i="1" dirty="0" err="1" smtClean="0"/>
              <a:t>ega</a:t>
            </a:r>
            <a:r>
              <a:rPr lang="lt-LT" sz="2400" b="1" i="1" dirty="0" err="1" smtClean="0"/>
              <a:t>tyvi</a:t>
            </a:r>
            <a:r>
              <a:rPr lang="lt-LT" sz="2400" b="1" i="1" dirty="0" smtClean="0"/>
              <a:t> emocija</a:t>
            </a:r>
            <a:r>
              <a:rPr lang="en-US" sz="2400" b="1" i="1" dirty="0" smtClean="0"/>
              <a:t>: </a:t>
            </a:r>
            <a:r>
              <a:rPr lang="lt-LT" sz="2400" dirty="0" smtClean="0"/>
              <a:t>griežtumas</a:t>
            </a:r>
            <a:r>
              <a:rPr lang="en-US" sz="2400" dirty="0" smtClean="0"/>
              <a:t>, </a:t>
            </a:r>
            <a:r>
              <a:rPr lang="lt-LT" sz="2400" dirty="0" smtClean="0"/>
              <a:t>nelankstumas, prisirišimas</a:t>
            </a:r>
            <a:r>
              <a:rPr lang="lt-LT" sz="2400" i="1" dirty="0" smtClean="0"/>
              <a:t>.</a:t>
            </a:r>
          </a:p>
          <a:p>
            <a:r>
              <a:rPr lang="en-US" sz="2400" b="1" i="1" dirty="0" smtClean="0"/>
              <a:t>Po</a:t>
            </a:r>
            <a:r>
              <a:rPr lang="lt-LT" sz="2400" b="1" i="1" dirty="0" smtClean="0"/>
              <a:t>z</a:t>
            </a:r>
            <a:r>
              <a:rPr lang="en-US" sz="2400" b="1" i="1" dirty="0" smtClean="0"/>
              <a:t>it</a:t>
            </a:r>
            <a:r>
              <a:rPr lang="lt-LT" sz="2400" b="1" i="1" dirty="0" err="1" smtClean="0"/>
              <a:t>yvi</a:t>
            </a:r>
            <a:r>
              <a:rPr lang="lt-LT" sz="2400" b="1" i="1" dirty="0" smtClean="0"/>
              <a:t> emocija</a:t>
            </a:r>
            <a:r>
              <a:rPr lang="en-US" sz="2400" b="1" i="1" dirty="0" smtClean="0"/>
              <a:t>:</a:t>
            </a:r>
            <a:r>
              <a:rPr lang="lt-LT" sz="2400" b="1" i="1" dirty="0" smtClean="0"/>
              <a:t> </a:t>
            </a:r>
            <a:r>
              <a:rPr lang="lt-LT" sz="2400" dirty="0" smtClean="0"/>
              <a:t>stabilumas ir atrama.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KETURKAMPIS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/>
              <a:t>Natūrali raiška</a:t>
            </a:r>
            <a:r>
              <a:rPr lang="en-US" sz="2800" b="1" dirty="0"/>
              <a:t>: </a:t>
            </a:r>
            <a:r>
              <a:rPr lang="lt-LT" sz="2800" dirty="0"/>
              <a:t>yra keturkampių uolų ar lūžių, tačiau tikrų keturkampių gamtoje beveik nėra</a:t>
            </a:r>
            <a:r>
              <a:rPr lang="en-US" sz="2800" dirty="0"/>
              <a:t>.</a:t>
            </a:r>
            <a:r>
              <a:rPr lang="lt-LT" sz="2800" dirty="0"/>
              <a:t> Tik kai kurie kristalai, tokie kaip druska ir cukrus, molekulių lygmenyje turi keturkampes </a:t>
            </a:r>
            <a:r>
              <a:rPr lang="lt-LT" sz="2800" dirty="0" smtClean="0"/>
              <a:t>formas</a:t>
            </a:r>
            <a:endParaRPr lang="en-US" sz="2800" dirty="0"/>
          </a:p>
        </p:txBody>
      </p:sp>
      <p:pic>
        <p:nvPicPr>
          <p:cNvPr id="7170" name="Picture 2" descr="C:\Users\Mindaugas\Desktop\inzinerija\Proporcijos\atsisiųst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ndaugas\Desktop\inzinerija\Proporcijos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52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2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KETURKAMPIS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 smtClean="0"/>
              <a:t>Žmogaus </a:t>
            </a:r>
            <a:r>
              <a:rPr lang="lt-LT" sz="2800" b="1" dirty="0"/>
              <a:t>sukurta raiška</a:t>
            </a:r>
            <a:r>
              <a:rPr lang="en-US" sz="2800" b="1" dirty="0"/>
              <a:t>: </a:t>
            </a:r>
            <a:r>
              <a:rPr lang="lt-LT" sz="2800" dirty="0"/>
              <a:t>Praktiškai viskas, ką jūs matote. Žmogaus pastatytas pasaulis yra keturkampis. Finansų, draudimo</a:t>
            </a:r>
            <a:r>
              <a:rPr lang="en-US" sz="2800" dirty="0"/>
              <a:t> </a:t>
            </a:r>
            <a:r>
              <a:rPr lang="lt-LT" sz="2800" dirty="0"/>
              <a:t>ir kitos institucijos dažnai šią formą naudoja, norėdamos išreikšti stabilumą.</a:t>
            </a:r>
          </a:p>
          <a:p>
            <a:endParaRPr lang="lt-LT" dirty="0"/>
          </a:p>
        </p:txBody>
      </p:sp>
      <p:pic>
        <p:nvPicPr>
          <p:cNvPr id="8194" name="Picture 2" descr="C:\Users\Mindaugas\Desktop\inzinerija\Proporcijos\atsisiųst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indaugas\Desktop\inzinerija\Proporcijo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indaugas\Desktop\inzinerija\Proporcijos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33846"/>
            <a:ext cx="2743206" cy="18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6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SPIRALĖ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Autofit/>
          </a:bodyPr>
          <a:lstStyle/>
          <a:p>
            <a:r>
              <a:rPr lang="lt-LT" sz="2000" b="1" dirty="0" smtClean="0"/>
              <a:t>Apibūdinimas</a:t>
            </a:r>
            <a:r>
              <a:rPr lang="en-US" sz="2000" b="1" dirty="0" smtClean="0"/>
              <a:t>: </a:t>
            </a:r>
            <a:r>
              <a:rPr lang="lt-LT" sz="2000" dirty="0" smtClean="0"/>
              <a:t>spiralė yra atgimimo ir kūrybiško susijungimo </a:t>
            </a:r>
            <a:r>
              <a:rPr lang="en-US" sz="2000" dirty="0" smtClean="0"/>
              <a:t>(</a:t>
            </a:r>
            <a:r>
              <a:rPr lang="lt-LT" sz="2000" dirty="0" smtClean="0"/>
              <a:t>priešingo linijiniam susijungimui</a:t>
            </a:r>
            <a:r>
              <a:rPr lang="en-US" sz="2000" dirty="0" smtClean="0"/>
              <a:t>)</a:t>
            </a:r>
            <a:r>
              <a:rPr lang="lt-LT" sz="2000" dirty="0" smtClean="0"/>
              <a:t> forma</a:t>
            </a:r>
            <a:r>
              <a:rPr lang="en-US" sz="2000" dirty="0" smtClean="0"/>
              <a:t>.</a:t>
            </a:r>
            <a:r>
              <a:rPr lang="lt-LT" sz="2000" dirty="0" smtClean="0"/>
              <a:t> Tai dinamiška forma, kuri sulygina priešingumus ir juos subalansuoja.</a:t>
            </a:r>
            <a:endParaRPr lang="en-US" sz="2000" dirty="0" smtClean="0"/>
          </a:p>
          <a:p>
            <a:r>
              <a:rPr lang="lt-LT" sz="2000" b="1" dirty="0" smtClean="0"/>
              <a:t>Matmenys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lt-LT" sz="2000" dirty="0" smtClean="0"/>
              <a:t>spiralės matmuo kinta laike. Laikas yra visada naujas, tačiau metų laikų ciklai</a:t>
            </a:r>
            <a:r>
              <a:rPr lang="en-US" sz="2000" dirty="0" smtClean="0"/>
              <a:t>,</a:t>
            </a:r>
            <a:r>
              <a:rPr lang="lt-LT" sz="2000" dirty="0" smtClean="0"/>
              <a:t> tos pačios šventės, </a:t>
            </a:r>
            <a:r>
              <a:rPr lang="en-US" sz="2000" dirty="0" smtClean="0"/>
              <a:t> </a:t>
            </a:r>
            <a:r>
              <a:rPr lang="lt-LT" sz="2000" dirty="0" smtClean="0"/>
              <a:t>gimtadieniai kartojasi su nauju saulės ciklu, tačiau kitaip: su nauju žinojimu</a:t>
            </a:r>
            <a:r>
              <a:rPr lang="en-US" sz="2000" dirty="0" smtClean="0"/>
              <a:t>.</a:t>
            </a:r>
          </a:p>
          <a:p>
            <a:r>
              <a:rPr lang="lt-LT" sz="2000" b="1" dirty="0" smtClean="0"/>
              <a:t>Archetipas</a:t>
            </a:r>
            <a:r>
              <a:rPr lang="en-US" sz="2000" b="1" dirty="0" smtClean="0"/>
              <a:t>: </a:t>
            </a:r>
            <a:r>
              <a:rPr lang="lt-LT" sz="2000" dirty="0" smtClean="0"/>
              <a:t>Spiralė sukasi aplink save pačią</a:t>
            </a:r>
            <a:r>
              <a:rPr lang="en-US" sz="2000" dirty="0" smtClean="0"/>
              <a:t>. </a:t>
            </a:r>
            <a:r>
              <a:rPr lang="lt-LT" sz="2000" dirty="0" smtClean="0"/>
              <a:t>Ji nuolat grįžta ir nuolat atsinaujina.</a:t>
            </a:r>
          </a:p>
          <a:p>
            <a:r>
              <a:rPr lang="lt-LT" sz="2000" b="1" dirty="0" smtClean="0"/>
              <a:t>Negatyvi emocija: </a:t>
            </a:r>
            <a:r>
              <a:rPr lang="lt-LT" sz="2000" i="1" dirty="0" smtClean="0"/>
              <a:t>negalėjimas pasilikti tame pačiame projekte iki pabaigos </a:t>
            </a:r>
            <a:r>
              <a:rPr lang="lt-LT" sz="2000" dirty="0" smtClean="0"/>
              <a:t>(kovos jaudulys be įsipareigojimų</a:t>
            </a:r>
            <a:r>
              <a:rPr lang="en-US" sz="2000" dirty="0" smtClean="0"/>
              <a:t>); </a:t>
            </a:r>
            <a:endParaRPr lang="lt-LT" sz="2000" dirty="0" smtClean="0"/>
          </a:p>
          <a:p>
            <a:r>
              <a:rPr lang="lt-LT" sz="2000" b="1" dirty="0" smtClean="0"/>
              <a:t>Pozityvi emocija</a:t>
            </a:r>
            <a:r>
              <a:rPr lang="en-US" sz="2000" b="1" dirty="0" smtClean="0"/>
              <a:t>: </a:t>
            </a:r>
            <a:r>
              <a:rPr lang="lt-LT" sz="2000" i="1" dirty="0" smtClean="0"/>
              <a:t>generuojanti, inovatyvi</a:t>
            </a:r>
            <a:r>
              <a:rPr lang="en-US" sz="2000" i="1" dirty="0" smtClean="0"/>
              <a:t>, </a:t>
            </a:r>
            <a:r>
              <a:rPr lang="lt-LT" sz="2000" i="1" dirty="0" smtClean="0"/>
              <a:t>gebėjimas eksperimentuoti, kurti naujas idėjas, pažvelgti naujai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SPIRALĖ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/>
              <a:t>Natūrali raiška</a:t>
            </a:r>
            <a:r>
              <a:rPr lang="en-US" sz="2800" b="1" dirty="0"/>
              <a:t>: </a:t>
            </a:r>
            <a:r>
              <a:rPr lang="lt-LT" sz="2800" dirty="0" err="1"/>
              <a:t>tornadai</a:t>
            </a:r>
            <a:r>
              <a:rPr lang="lt-LT" sz="2800" dirty="0"/>
              <a:t>, vandens </a:t>
            </a:r>
            <a:r>
              <a:rPr lang="lt-LT" sz="2800" dirty="0" smtClean="0"/>
              <a:t>sūkuriai</a:t>
            </a:r>
            <a:r>
              <a:rPr lang="en-US" sz="2800" dirty="0" smtClean="0"/>
              <a:t>, </a:t>
            </a:r>
            <a:r>
              <a:rPr lang="lt-LT" sz="2800" dirty="0"/>
              <a:t>sraigių ir moliuskų kriauklelės</a:t>
            </a:r>
            <a:r>
              <a:rPr lang="en-US" sz="2800" dirty="0"/>
              <a:t>, </a:t>
            </a:r>
            <a:r>
              <a:rPr lang="lt-LT" sz="2800" dirty="0"/>
              <a:t>saulėgrąžos žiedo vidurys</a:t>
            </a:r>
            <a:r>
              <a:rPr lang="en-US" sz="2800" dirty="0"/>
              <a:t>, </a:t>
            </a:r>
            <a:r>
              <a:rPr lang="lt-LT" sz="2800" dirty="0"/>
              <a:t>žmogaus ausies forma</a:t>
            </a:r>
            <a:r>
              <a:rPr lang="en-US" sz="2800" dirty="0"/>
              <a:t>.</a:t>
            </a:r>
          </a:p>
          <a:p>
            <a:endParaRPr lang="lt-LT" dirty="0"/>
          </a:p>
        </p:txBody>
      </p:sp>
      <p:pic>
        <p:nvPicPr>
          <p:cNvPr id="6" name="Picture 2" descr="C:\Users\Mindaugas\Desktop\inzinerija\Proporcijos\tumblr_mu5nfojquZ1sp12r3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09730"/>
            <a:ext cx="2819399" cy="21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indaugas\Desktop\inzinerija\Proporcijos\2011-04-11-art-and-arti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31107"/>
            <a:ext cx="2671258" cy="20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Mindaugas\Desktop\inzinerija\Proporcijos\heic0602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72864"/>
            <a:ext cx="2800854" cy="21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SPIRALĖ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 smtClean="0"/>
              <a:t>Žmogaus sukurta </a:t>
            </a:r>
            <a:r>
              <a:rPr lang="lt-LT" sz="2800" b="1" dirty="0"/>
              <a:t>raiška</a:t>
            </a:r>
            <a:r>
              <a:rPr lang="en-US" sz="2800" b="1" dirty="0"/>
              <a:t>: </a:t>
            </a:r>
            <a:r>
              <a:rPr lang="lt-LT" sz="2800" dirty="0"/>
              <a:t>laiptai, sraigtas, pusė širdies, </a:t>
            </a:r>
            <a:r>
              <a:rPr lang="lt-LT" sz="2800" dirty="0" smtClean="0"/>
              <a:t>kaip meilės </a:t>
            </a:r>
            <a:r>
              <a:rPr lang="lt-LT" sz="2800" dirty="0"/>
              <a:t>simbolis, papuošalai, labirintai.</a:t>
            </a:r>
          </a:p>
          <a:p>
            <a:endParaRPr lang="lt-LT" dirty="0"/>
          </a:p>
        </p:txBody>
      </p:sp>
      <p:pic>
        <p:nvPicPr>
          <p:cNvPr id="10243" name="Picture 3" descr="C:\Users\Mindaugas\Desktop\inzinerija\Proporcijos\atsisiųst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890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indaugas\Desktop\inzinerija\Proporcijos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78" y="28112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Mindaugas\Desktop\inzinerija\Proporcijos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39865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4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 #1</a:t>
            </a:r>
            <a:r>
              <a:rPr lang="lt-LT" sz="1800" b="1" dirty="0" smtClean="0"/>
              <a:t> pozicija</a:t>
            </a:r>
            <a:r>
              <a:rPr lang="en-US" sz="1800" b="1" dirty="0" smtClean="0"/>
              <a:t>: </a:t>
            </a:r>
            <a:r>
              <a:rPr lang="lt-LT" sz="1800" dirty="0" smtClean="0"/>
              <a:t>jūsų dabartinis dėmesio centras</a:t>
            </a:r>
            <a:r>
              <a:rPr lang="en-US" sz="1800" dirty="0" smtClean="0"/>
              <a:t>. </a:t>
            </a:r>
            <a:r>
              <a:rPr lang="lt-LT" sz="1800" dirty="0" smtClean="0"/>
              <a:t>Tai akivaizdu, kad pirmas dėmesys atkreipiamas į tai, kas jums šiandien svarbiausia, kam šiandien skiriate daugiausia dėmesio</a:t>
            </a:r>
            <a:r>
              <a:rPr lang="en-US" sz="1800" dirty="0" smtClean="0"/>
              <a:t>. </a:t>
            </a:r>
            <a:r>
              <a:rPr lang="lt-LT" sz="1800" dirty="0" smtClean="0"/>
              <a:t>Svarbu ką, jums asmeniškai ši forma reiškia</a:t>
            </a:r>
            <a:r>
              <a:rPr lang="en-US" sz="1800" dirty="0" smtClean="0"/>
              <a:t> (</a:t>
            </a:r>
            <a:r>
              <a:rPr lang="lt-LT" sz="1800" dirty="0" smtClean="0"/>
              <a:t>jei tais spiralė</a:t>
            </a:r>
            <a:r>
              <a:rPr lang="en-US" sz="1800" dirty="0" smtClean="0"/>
              <a:t>, </a:t>
            </a:r>
            <a:r>
              <a:rPr lang="lt-LT" sz="1800" dirty="0" smtClean="0"/>
              <a:t>galbūt vyksta pkyčiai</a:t>
            </a:r>
            <a:r>
              <a:rPr lang="en-US" sz="1800" dirty="0" smtClean="0"/>
              <a:t>; </a:t>
            </a:r>
            <a:r>
              <a:rPr lang="lt-LT" sz="1800" dirty="0" smtClean="0"/>
              <a:t>jei tai kvadratas</a:t>
            </a:r>
            <a:r>
              <a:rPr lang="en-US" sz="1800" dirty="0" smtClean="0"/>
              <a:t>, </a:t>
            </a:r>
            <a:r>
              <a:rPr lang="lt-LT" sz="1800" dirty="0" smtClean="0"/>
              <a:t>gal būt šiame gyvenimo  etape jums reikia daugiau stabilumo</a:t>
            </a:r>
            <a:r>
              <a:rPr lang="en-US" sz="1800" dirty="0" smtClean="0"/>
              <a:t>; </a:t>
            </a:r>
            <a:r>
              <a:rPr lang="lt-LT" sz="1800" dirty="0" smtClean="0"/>
              <a:t>jei tai apskritimas</a:t>
            </a:r>
            <a:r>
              <a:rPr lang="en-US" sz="1800" dirty="0" smtClean="0"/>
              <a:t>, </a:t>
            </a:r>
            <a:r>
              <a:rPr lang="lt-LT" sz="1800" dirty="0" smtClean="0"/>
              <a:t>jūs dirbate bendros gerovės labui, gal būt su komanda, o gal savarankiškai</a:t>
            </a:r>
            <a:r>
              <a:rPr lang="en-US" sz="1800" dirty="0" smtClean="0"/>
              <a:t>;</a:t>
            </a:r>
            <a:r>
              <a:rPr lang="lt-LT" sz="1800" dirty="0" smtClean="0"/>
              <a:t> jei tai trikampis</a:t>
            </a:r>
            <a:r>
              <a:rPr lang="en-US" sz="1800" dirty="0" smtClean="0"/>
              <a:t>, </a:t>
            </a:r>
            <a:r>
              <a:rPr lang="lt-LT" sz="1800" dirty="0" smtClean="0"/>
              <a:t>jūs veikiami įkvėpimo ir siekiate tikslo</a:t>
            </a:r>
            <a:r>
              <a:rPr lang="en-US" sz="1800" dirty="0" smtClean="0"/>
              <a:t>; </a:t>
            </a:r>
            <a:r>
              <a:rPr lang="lt-LT" sz="1800" dirty="0" smtClean="0"/>
              <a:t>jeigu tai kryžius</a:t>
            </a:r>
            <a:r>
              <a:rPr lang="en-US" sz="1800" dirty="0" smtClean="0"/>
              <a:t>, </a:t>
            </a:r>
            <a:r>
              <a:rPr lang="lt-LT" sz="1800" dirty="0" smtClean="0"/>
              <a:t>jūsų prioritetas yra santykiai ir ryšiai</a:t>
            </a:r>
            <a:r>
              <a:rPr lang="en-US" sz="1800" dirty="0" smtClean="0"/>
              <a:t>.)</a:t>
            </a:r>
            <a:endParaRPr lang="lt-LT" sz="1800" dirty="0" smtClean="0"/>
          </a:p>
          <a:p>
            <a:endParaRPr lang="en-US" sz="1200" dirty="0" smtClean="0"/>
          </a:p>
          <a:p>
            <a:r>
              <a:rPr lang="en-US" sz="1800" b="1" dirty="0" smtClean="0"/>
              <a:t>#5</a:t>
            </a:r>
            <a:r>
              <a:rPr lang="lt-LT" sz="1800" b="1" dirty="0" smtClean="0"/>
              <a:t> pozicija</a:t>
            </a:r>
            <a:r>
              <a:rPr lang="en-US" sz="1800" b="1" dirty="0" smtClean="0"/>
              <a:t>: </a:t>
            </a:r>
            <a:r>
              <a:rPr lang="lt-LT" sz="1800" dirty="0" smtClean="0"/>
              <a:t>kas pabaigta arba giliai užslėpta</a:t>
            </a:r>
            <a:r>
              <a:rPr lang="en-US" sz="1800" dirty="0" smtClean="0"/>
              <a:t>. </a:t>
            </a:r>
            <a:r>
              <a:rPr lang="lt-LT" sz="1800" dirty="0" smtClean="0"/>
              <a:t>Kitaip tariant tai yra tai, ką jūs gyvenime jau užbaigėte ir tam dėmesio nereikia, arba tai, ką jūs ignoruojate, nes nenorite to spręsti. Tik jūs pats žinote, kas tai. Pažiūrėkite į formą, gal tai bus užuomina</a:t>
            </a:r>
            <a:r>
              <a:rPr lang="en-US" sz="1800" dirty="0" smtClean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1000"/>
            <a:ext cx="3471070" cy="61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#2</a:t>
            </a:r>
            <a:r>
              <a:rPr lang="lt-LT" sz="2800" b="1" dirty="0" smtClean="0"/>
              <a:t> pozicija</a:t>
            </a:r>
            <a:r>
              <a:rPr lang="en-US" sz="2800" dirty="0" smtClean="0"/>
              <a:t>: </a:t>
            </a:r>
            <a:r>
              <a:rPr lang="lt-LT" sz="2800" dirty="0" smtClean="0"/>
              <a:t>Stpriosios pusės ir įgūdžiai</a:t>
            </a:r>
            <a:r>
              <a:rPr lang="en-US" sz="2800" dirty="0" smtClean="0"/>
              <a:t>. </a:t>
            </a:r>
            <a:r>
              <a:rPr lang="lt-LT" sz="2800" dirty="0" smtClean="0"/>
              <a:t>Tai šiuo metu dominuojantys gebėjimai. Tai jums lengvai pasiekiama</a:t>
            </a:r>
            <a:r>
              <a:rPr lang="en-US" sz="2800" dirty="0" smtClean="0"/>
              <a:t>. </a:t>
            </a:r>
            <a:r>
              <a:rPr lang="lt-LT" sz="2800" dirty="0" smtClean="0"/>
              <a:t>Kadangi tai nereikalauja pastangų, jūs gal net nežinote, kad tai turite.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#3</a:t>
            </a:r>
            <a:r>
              <a:rPr lang="lt-LT" sz="2800" b="1" dirty="0" smtClean="0"/>
              <a:t> pozicija</a:t>
            </a:r>
            <a:r>
              <a:rPr lang="en-US" sz="2800" dirty="0" smtClean="0"/>
              <a:t>: </a:t>
            </a:r>
            <a:r>
              <a:rPr lang="lt-LT" sz="2800" dirty="0" smtClean="0"/>
              <a:t>Jūsų stiprybės centras</a:t>
            </a:r>
            <a:r>
              <a:rPr lang="en-US" sz="2800" dirty="0" smtClean="0"/>
              <a:t>. </a:t>
            </a:r>
            <a:r>
              <a:rPr lang="lt-LT" sz="2800" dirty="0" smtClean="0"/>
              <a:t>Centrinė figūra rodo balansą, pusiausvyrą arba vietą, kurioje jūs augimo stadijoje esate. Kuo jūsų būsena yra subalansuotesnė, tuo daigiau jūs turite energijos, potencialo ir galimybių.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#4</a:t>
            </a:r>
            <a:r>
              <a:rPr lang="lt-LT" sz="2800" b="1" dirty="0" smtClean="0"/>
              <a:t> pozicija</a:t>
            </a:r>
            <a:r>
              <a:rPr lang="en-US" sz="2800" dirty="0" smtClean="0"/>
              <a:t>: </a:t>
            </a:r>
            <a:r>
              <a:rPr lang="lt-LT" sz="2800" dirty="0" smtClean="0"/>
              <a:t>reikšmingos įtakos</a:t>
            </a:r>
            <a:r>
              <a:rPr lang="en-US" sz="2800" dirty="0" smtClean="0"/>
              <a:t>. </a:t>
            </a:r>
            <a:r>
              <a:rPr lang="lt-LT" sz="2800" dirty="0" smtClean="0"/>
              <a:t>Tai, kur esate šiandien priklauso nuo to, kur buvote vakar ir kas jums padarė įtaką. Tai jūsų motyvacijos šaltinis.</a:t>
            </a:r>
          </a:p>
          <a:p>
            <a:endParaRPr lang="lt-LT" sz="2800" dirty="0" smtClean="0"/>
          </a:p>
          <a:p>
            <a:endParaRPr lang="lt-LT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062413" cy="7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PENKIOS </a:t>
            </a:r>
            <a:r>
              <a:rPr lang="en-US" dirty="0" smtClean="0"/>
              <a:t>UNIVERSALIOS </a:t>
            </a:r>
            <a:r>
              <a:rPr lang="lt-LT" dirty="0" smtClean="0"/>
              <a:t>FORMOS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31" y="3351212"/>
            <a:ext cx="5229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lt-LT" b="1" dirty="0" smtClean="0"/>
              <a:t>APSKRITIMAS</a:t>
            </a:r>
            <a:endParaRPr lang="lt-L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sz="2600" b="1" dirty="0" smtClean="0"/>
              <a:t>Apibūdinimas:</a:t>
            </a:r>
            <a:r>
              <a:rPr lang="lt-LT" sz="2600" dirty="0" smtClean="0"/>
              <a:t> Apskiritimas viską apima. Taip kaip kiaušinis savo viduje talpina visus ruošinius, reikiamus suformuoti kūno dalims, taip apskirtimas talpina savyje visas formas. Apskritimas simbolizuoja  vientisumą, ryšį, nepriklausomumą ir/arba judesį.</a:t>
            </a:r>
          </a:p>
          <a:p>
            <a:r>
              <a:rPr lang="en-US" sz="2600" b="1" dirty="0" err="1" smtClean="0"/>
              <a:t>Matmuo</a:t>
            </a:r>
            <a:r>
              <a:rPr lang="lt-LT" sz="2600" b="1" dirty="0" smtClean="0"/>
              <a:t>:</a:t>
            </a:r>
            <a:r>
              <a:rPr lang="lt-LT" sz="2600" dirty="0" smtClean="0"/>
              <a:t> apskritimas prasideda vienoje vietoje erdvėje ir reprezentuoja vieną tašką arba </a:t>
            </a:r>
            <a:r>
              <a:rPr lang="en-US" sz="2600" dirty="0" err="1" smtClean="0"/>
              <a:t>nulin</a:t>
            </a:r>
            <a:r>
              <a:rPr lang="lt-LT" sz="2600" dirty="0" smtClean="0"/>
              <a:t>ę dimesiją.  Jis pasiekia savo pilną formą  nesuskaičiuojamų taškų pagalba, kurie sujungiami linija.</a:t>
            </a:r>
          </a:p>
          <a:p>
            <a:r>
              <a:rPr lang="lt-LT" sz="2600" b="1" dirty="0" err="1" smtClean="0"/>
              <a:t>Arch</a:t>
            </a:r>
            <a:r>
              <a:rPr lang="en-US" sz="2600" b="1" dirty="0" smtClean="0"/>
              <a:t>e</a:t>
            </a:r>
            <a:r>
              <a:rPr lang="lt-LT" sz="2600" b="1" dirty="0" smtClean="0"/>
              <a:t>tipas:</a:t>
            </a:r>
            <a:r>
              <a:rPr lang="lt-LT" sz="2600" dirty="0" smtClean="0"/>
              <a:t> Apskritimas savyje talpina viską ir atmeta tai, kas ne jame. Tai kartu </a:t>
            </a:r>
            <a:r>
              <a:rPr lang="en-US" sz="2600" dirty="0" err="1" smtClean="0"/>
              <a:t>ir</a:t>
            </a:r>
            <a:r>
              <a:rPr lang="en-US" sz="2600" dirty="0" smtClean="0"/>
              <a:t> </a:t>
            </a:r>
            <a:r>
              <a:rPr lang="lt-LT" sz="2600" dirty="0" smtClean="0"/>
              <a:t>pilnatvė</a:t>
            </a:r>
            <a:r>
              <a:rPr lang="en-US" sz="2600" dirty="0" smtClean="0"/>
              <a:t>, </a:t>
            </a:r>
            <a:r>
              <a:rPr lang="lt-LT" sz="2600" dirty="0" smtClean="0"/>
              <a:t>ir skylė, viskas arba nieko (kaip nulis).</a:t>
            </a:r>
          </a:p>
          <a:p>
            <a:r>
              <a:rPr lang="lt-LT" sz="2600" b="1" dirty="0" smtClean="0"/>
              <a:t>Negatyvi emocija</a:t>
            </a:r>
            <a:r>
              <a:rPr lang="lt-LT" sz="2600" dirty="0" smtClean="0"/>
              <a:t>: atsiribojimas, izoliacija.</a:t>
            </a:r>
          </a:p>
          <a:p>
            <a:r>
              <a:rPr lang="lt-LT" sz="2600" b="1" dirty="0" smtClean="0"/>
              <a:t>Pozityvi emocija</a:t>
            </a:r>
            <a:r>
              <a:rPr lang="lt-LT" sz="2600" dirty="0" smtClean="0"/>
              <a:t>: savaiminė pradžia, nepriklausomumas, savęs paaukojimas visumai, bendram tikslui.</a:t>
            </a:r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lt-LT" b="1" dirty="0"/>
              <a:t>APSKRITIMAS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400" b="1" dirty="0"/>
              <a:t>Natūrali raiška:</a:t>
            </a:r>
            <a:r>
              <a:rPr lang="lt-LT" sz="2400" dirty="0"/>
              <a:t> ląstelės, virusai, planetos, burbulai, kiaušiniai, sėklos, medžio kamienas, metų laikų kaita, planetų judėjimo trajektorijos, </a:t>
            </a:r>
            <a:r>
              <a:rPr lang="lt-LT" sz="2400" dirty="0" err="1"/>
              <a:t>halas</a:t>
            </a:r>
            <a:r>
              <a:rPr lang="lt-LT" sz="2400" dirty="0"/>
              <a:t>.</a:t>
            </a:r>
          </a:p>
          <a:p>
            <a:endParaRPr lang="lt-LT" dirty="0"/>
          </a:p>
        </p:txBody>
      </p:sp>
      <p:pic>
        <p:nvPicPr>
          <p:cNvPr id="1026" name="Picture 2" descr="C:\Users\Mindaugas\Desktop\inzinerija\Proporcijos\Inside-a-c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62612"/>
            <a:ext cx="2362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daugas\Desktop\inzinerija\Proporcijos\2011.02.06-Virus-early-texture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20" y="2972053"/>
            <a:ext cx="2863232" cy="21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daugas\Desktop\inzinerija\Proporcijos\Halo_pad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68" y="2972053"/>
            <a:ext cx="2863232" cy="21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4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lt-LT" b="1" dirty="0"/>
              <a:t>APSKRITIMAS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400" b="1" dirty="0"/>
              <a:t>Žmogaus sukurta raiška:</a:t>
            </a:r>
            <a:r>
              <a:rPr lang="lt-LT" sz="2400" dirty="0"/>
              <a:t> kamuoliai, stadionai, religinių apeigų </a:t>
            </a:r>
            <a:r>
              <a:rPr lang="lt-LT" sz="2400" dirty="0" smtClean="0"/>
              <a:t>daiktai: </a:t>
            </a:r>
            <a:r>
              <a:rPr lang="lt-LT" sz="2400" dirty="0" err="1" smtClean="0"/>
              <a:t>halas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aureol</a:t>
            </a:r>
            <a:r>
              <a:rPr lang="lt-LT" sz="2400" dirty="0"/>
              <a:t>ė), </a:t>
            </a:r>
            <a:r>
              <a:rPr lang="lt-LT" sz="2400" dirty="0" err="1"/>
              <a:t>Dharmos</a:t>
            </a:r>
            <a:r>
              <a:rPr lang="lt-LT" sz="2400" dirty="0"/>
              <a:t> ratas, </a:t>
            </a:r>
            <a:r>
              <a:rPr lang="lt-LT" sz="2400" dirty="0" err="1"/>
              <a:t>In</a:t>
            </a:r>
            <a:r>
              <a:rPr lang="lt-LT" sz="2400" dirty="0"/>
              <a:t> ir </a:t>
            </a:r>
            <a:r>
              <a:rPr lang="lt-LT" sz="2400" dirty="0" err="1" smtClean="0"/>
              <a:t>Yang</a:t>
            </a:r>
            <a:r>
              <a:rPr lang="lt-LT" sz="2400" dirty="0" smtClean="0"/>
              <a:t>, </a:t>
            </a:r>
            <a:r>
              <a:rPr lang="lt-LT" sz="2400" dirty="0"/>
              <a:t>apeigų ar svarbūs valstybiniai pastatai ir </a:t>
            </a:r>
            <a:r>
              <a:rPr lang="lt-LT" sz="2400" dirty="0" err="1"/>
              <a:t>kt</a:t>
            </a:r>
            <a:r>
              <a:rPr lang="lt-LT" sz="2400" dirty="0"/>
              <a:t>.</a:t>
            </a:r>
          </a:p>
          <a:p>
            <a:endParaRPr lang="lt-LT" dirty="0"/>
          </a:p>
        </p:txBody>
      </p:sp>
      <p:pic>
        <p:nvPicPr>
          <p:cNvPr id="2050" name="Picture 2" descr="C:\Users\Mindaugas\Desktop\inzinerija\Proporcijos\135910.water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1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daugas\Desktop\inzinerija\Proporcijos\Aureo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24254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ndaugas\Desktop\inzinerija\Proporcijos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1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LINIJA</a:t>
            </a:r>
            <a:endParaRPr lang="lt-LT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lt-LT" sz="7200" b="1" dirty="0" smtClean="0"/>
              <a:t>A</a:t>
            </a:r>
            <a:r>
              <a:rPr lang="lt-LT" sz="8000" b="1" dirty="0" smtClean="0"/>
              <a:t>pibūdinimas:</a:t>
            </a:r>
            <a:r>
              <a:rPr lang="lt-LT" sz="8000" dirty="0" smtClean="0"/>
              <a:t> Linija – tai pirmas taško įsiveržimas į erdvę. Iš vienos pozicijos jis save pratęsia, taip sukurdamas liniją vienmatmenėje erdvėje. Linija naudinga konkrečioms ir tikslioms žinioms perteikti ir nustatant ribas. Susikertančios linijos (kryžiaus ar pliuso simboliai) yra ryšių forma: Dvi priešingybės susijungia ir susiderina.</a:t>
            </a:r>
          </a:p>
          <a:p>
            <a:r>
              <a:rPr lang="lt-LT" sz="8000" b="1" dirty="0" smtClean="0"/>
              <a:t>Matmuo</a:t>
            </a:r>
            <a:r>
              <a:rPr lang="lt-LT" sz="8000" dirty="0" smtClean="0"/>
              <a:t>: Linija yra vienos dimensijos. </a:t>
            </a:r>
          </a:p>
          <a:p>
            <a:r>
              <a:rPr lang="lt-LT" sz="8000" b="1" dirty="0" smtClean="0"/>
              <a:t>Archetipas</a:t>
            </a:r>
            <a:r>
              <a:rPr lang="lt-LT" sz="8000" dirty="0" smtClean="0"/>
              <a:t>: Linija sukuriama sudėjus du apskritimus ir sujungus jų centrus. Priešinga linija atsiranda sujungus apskritimų susikrtimų taškus. Abi linijos padalina ir sujungia priešingybes kartu susikirsdamos.</a:t>
            </a:r>
          </a:p>
          <a:p>
            <a:r>
              <a:rPr lang="lt-LT" sz="8000" b="1" dirty="0" smtClean="0"/>
              <a:t>Negatyvi emocija:</a:t>
            </a:r>
            <a:r>
              <a:rPr lang="lt-LT" sz="8000" dirty="0" smtClean="0"/>
              <a:t> linijinis, logiškas, sunkiai integruojamas. </a:t>
            </a:r>
          </a:p>
          <a:p>
            <a:r>
              <a:rPr lang="lt-LT" sz="8000" b="1" dirty="0" smtClean="0"/>
              <a:t>Pozityvi emocija:</a:t>
            </a:r>
            <a:r>
              <a:rPr lang="lt-LT" sz="8000" dirty="0" smtClean="0"/>
              <a:t> siekiantis preciziškumo, tikslumo ir ryšių. Linijos susijungia elemetariausiu būdu. Vienos dizaine retai naudojamos, tačiau būtinos kitų konstrukcijų palaikymui, ar žvilgsnio nukreipimui, kaip kelias. Dvi susikertančios linijos tai priešingų dalykų sujungimas į viena.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LINIJA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/>
              <a:t>Natūrali raiška</a:t>
            </a:r>
            <a:r>
              <a:rPr lang="lt-LT" sz="2800" dirty="0"/>
              <a:t>: horizontas, upės, ekosistemų atskyrimas</a:t>
            </a:r>
            <a:r>
              <a:rPr lang="lt-LT" sz="2800" dirty="0" smtClean="0"/>
              <a:t>.</a:t>
            </a:r>
          </a:p>
          <a:p>
            <a:endParaRPr lang="lt-LT" sz="2800" dirty="0"/>
          </a:p>
        </p:txBody>
      </p:sp>
      <p:pic>
        <p:nvPicPr>
          <p:cNvPr id="3074" name="Picture 2" descr="C:\Users\Mindaugas\Desktop\inzinerija\Proporcijos\atsisių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6" y="247078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indaugas\Desktop\inzinerija\Proporcijos\prisalusios-gulbes-sudomino-lape-66785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114800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5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LINIJA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sz="2800" b="1" dirty="0" smtClean="0"/>
              <a:t>Žmogaus </a:t>
            </a:r>
            <a:r>
              <a:rPr lang="lt-LT" sz="2800" b="1" dirty="0"/>
              <a:t>sukurta raiška</a:t>
            </a:r>
            <a:r>
              <a:rPr lang="lt-LT" sz="2800" dirty="0"/>
              <a:t>: keliai, elektros linijos, bėgiai, </a:t>
            </a:r>
            <a:r>
              <a:rPr lang="lt-LT" sz="2800" dirty="0" smtClean="0"/>
              <a:t>krikščioniškas </a:t>
            </a:r>
            <a:r>
              <a:rPr lang="lt-LT" sz="2800" dirty="0"/>
              <a:t>kryžius ir </a:t>
            </a:r>
            <a:r>
              <a:rPr lang="lt-LT" sz="2800" dirty="0" err="1" smtClean="0"/>
              <a:t>kt</a:t>
            </a:r>
            <a:r>
              <a:rPr lang="lt-LT" sz="2800" dirty="0" smtClean="0"/>
              <a:t>.</a:t>
            </a:r>
            <a:endParaRPr lang="lt-LT" dirty="0"/>
          </a:p>
        </p:txBody>
      </p:sp>
      <p:pic>
        <p:nvPicPr>
          <p:cNvPr id="4098" name="Picture 2" descr="C:\Users\Mindaugas\Desktop\inzinerija\Proporcijo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743200"/>
            <a:ext cx="3005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ndaugas\Desktop\inzinerija\Proporcijos\laidai_p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29713"/>
            <a:ext cx="3493100" cy="22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6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TRIKAMPIS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lt-LT" sz="2400" b="1" dirty="0" smtClean="0"/>
              <a:t>Apibūdinimas:</a:t>
            </a:r>
            <a:r>
              <a:rPr lang="lt-LT" sz="2400" dirty="0" smtClean="0"/>
              <a:t> Trikampis yra įkvėpimo ir aukštesnių tikslų forma. Tai yra pačioje formoje: pagrindas sueina į vieną tašką. </a:t>
            </a:r>
          </a:p>
          <a:p>
            <a:r>
              <a:rPr lang="lt-LT" sz="2400" b="1" dirty="0" smtClean="0"/>
              <a:t>Dimesijos:</a:t>
            </a:r>
            <a:r>
              <a:rPr lang="lt-LT" sz="2400" dirty="0" smtClean="0"/>
              <a:t> Trikampis sujungia liniją su tašku, tai įveda plokštumą į dvimatę erdvę.</a:t>
            </a:r>
          </a:p>
          <a:p>
            <a:r>
              <a:rPr lang="lt-LT" sz="2400" b="1" dirty="0" smtClean="0"/>
              <a:t>Archetipas:</a:t>
            </a:r>
            <a:r>
              <a:rPr lang="lt-LT" sz="2400" dirty="0" smtClean="0"/>
              <a:t> Kaip linijos ir taško sujungimas, trikampis reiškia platesnių koncepcijų suvedimą į koncentruotą ir aiškų tašką.</a:t>
            </a:r>
          </a:p>
          <a:p>
            <a:r>
              <a:rPr lang="lt-LT" sz="2400" b="1" dirty="0" smtClean="0"/>
              <a:t>Negatyvi emocija</a:t>
            </a:r>
            <a:r>
              <a:rPr lang="lt-LT" sz="2400" dirty="0" smtClean="0"/>
              <a:t>: nuolatinis troškimas be realaus pagrindo.</a:t>
            </a:r>
          </a:p>
          <a:p>
            <a:r>
              <a:rPr lang="lt-LT" sz="2400" b="1" dirty="0" smtClean="0"/>
              <a:t>Pozityvi emocija</a:t>
            </a:r>
            <a:r>
              <a:rPr lang="lt-LT" sz="2400" dirty="0" smtClean="0"/>
              <a:t>: stabilumas, įkvėpimas ir galimybė aplenkti kliūtis. Trikampis – tai sukauptos ir koncentruotos energijos  nukreipimas į esmę, arba esmės trasformavimas į energiją.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792</TotalTime>
  <Words>1048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Dizainas su gamta (V)</vt:lpstr>
      <vt:lpstr>PENKIOS UNIVERSALIOS FORMOS</vt:lpstr>
      <vt:lpstr> APSKRITIMAS</vt:lpstr>
      <vt:lpstr> APSKRITIMAS</vt:lpstr>
      <vt:lpstr> APSKRITIMAS</vt:lpstr>
      <vt:lpstr>LINIJA</vt:lpstr>
      <vt:lpstr>LINIJA</vt:lpstr>
      <vt:lpstr>LINIJA</vt:lpstr>
      <vt:lpstr>TRIKAMPIS</vt:lpstr>
      <vt:lpstr>TRIKAMPIS</vt:lpstr>
      <vt:lpstr>TRIKAMPIS</vt:lpstr>
      <vt:lpstr>KETURKAMPIS</vt:lpstr>
      <vt:lpstr>KETURKAMPIS</vt:lpstr>
      <vt:lpstr>KETURKAMPIS</vt:lpstr>
      <vt:lpstr>SPIRALĖ</vt:lpstr>
      <vt:lpstr>SPIRALĖ</vt:lpstr>
      <vt:lpstr>SPIRALĖ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Dizainas su gamta</dc:title>
  <dc:creator>admin</dc:creator>
  <cp:lastModifiedBy>Mindaugas</cp:lastModifiedBy>
  <cp:revision>73</cp:revision>
  <dcterms:created xsi:type="dcterms:W3CDTF">2006-08-16T00:00:00Z</dcterms:created>
  <dcterms:modified xsi:type="dcterms:W3CDTF">2015-02-22T17:17:11Z</dcterms:modified>
</cp:coreProperties>
</file>